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1" r:id="rId4"/>
    <p:sldMasterId id="2147483813" r:id="rId5"/>
    <p:sldMasterId id="2147483816" r:id="rId6"/>
    <p:sldMasterId id="2147483824" r:id="rId7"/>
    <p:sldMasterId id="2147483812" r:id="rId8"/>
    <p:sldMasterId id="2147483843" r:id="rId9"/>
  </p:sldMasterIdLst>
  <p:notesMasterIdLst>
    <p:notesMasterId r:id="rId35"/>
  </p:notesMasterIdLst>
  <p:handoutMasterIdLst>
    <p:handoutMasterId r:id="rId36"/>
  </p:handoutMasterIdLst>
  <p:sldIdLst>
    <p:sldId id="370" r:id="rId10"/>
    <p:sldId id="486" r:id="rId11"/>
    <p:sldId id="488" r:id="rId12"/>
    <p:sldId id="496" r:id="rId13"/>
    <p:sldId id="489" r:id="rId14"/>
    <p:sldId id="497" r:id="rId15"/>
    <p:sldId id="498" r:id="rId16"/>
    <p:sldId id="490" r:id="rId17"/>
    <p:sldId id="499" r:id="rId18"/>
    <p:sldId id="500" r:id="rId19"/>
    <p:sldId id="491" r:id="rId20"/>
    <p:sldId id="508" r:id="rId21"/>
    <p:sldId id="509" r:id="rId22"/>
    <p:sldId id="492" r:id="rId23"/>
    <p:sldId id="493" r:id="rId24"/>
    <p:sldId id="501" r:id="rId25"/>
    <p:sldId id="503" r:id="rId26"/>
    <p:sldId id="504" r:id="rId27"/>
    <p:sldId id="505" r:id="rId28"/>
    <p:sldId id="506" r:id="rId29"/>
    <p:sldId id="494" r:id="rId30"/>
    <p:sldId id="502" r:id="rId31"/>
    <p:sldId id="495" r:id="rId32"/>
    <p:sldId id="487" r:id="rId33"/>
    <p:sldId id="510" r:id="rId34"/>
  </p:sldIdLst>
  <p:sldSz cx="9144000" cy="6858000" type="screen4x3"/>
  <p:notesSz cx="6669088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4">
          <p15:clr>
            <a:srgbClr val="A4A3A4"/>
          </p15:clr>
        </p15:guide>
        <p15:guide id="2">
          <p15:clr>
            <a:srgbClr val="A4A3A4"/>
          </p15:clr>
        </p15:guide>
        <p15:guide id="3" orient="horz" pos="5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A5B0"/>
    <a:srgbClr val="5C5C5C"/>
    <a:srgbClr val="8FA175"/>
    <a:srgbClr val="00A0CF"/>
    <a:srgbClr val="94BAC7"/>
    <a:srgbClr val="E03400"/>
    <a:srgbClr val="5C0025"/>
    <a:srgbClr val="FF140B"/>
    <a:srgbClr val="406670"/>
    <a:srgbClr val="6593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1" autoAdjust="0"/>
    <p:restoredTop sz="90859" autoAdjust="0"/>
  </p:normalViewPr>
  <p:slideViewPr>
    <p:cSldViewPr snapToGrid="0" snapToObjects="1" showGuides="1">
      <p:cViewPr>
        <p:scale>
          <a:sx n="100" d="100"/>
          <a:sy n="100" d="100"/>
        </p:scale>
        <p:origin x="1176" y="-96"/>
      </p:cViewPr>
      <p:guideLst>
        <p:guide orient="horz" pos="194"/>
        <p:guide/>
        <p:guide orient="horz" pos="59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 varScale="1">
        <p:scale>
          <a:sx n="52" d="100"/>
          <a:sy n="52" d="100"/>
        </p:scale>
        <p:origin x="297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heme" Target="theme/theme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bastien.delandtshe\PycharmProjects\DeepOncoAI\202208_20x_NestedVal\all_featur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bastien.delandtshe\PycharmProjects\DeepOncoAI\202208_20x_NestedVal\all_featur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bastien.delandtshe\PycharmProjects\DeepOncoAI\Summary_BaseModels_featur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Relative average contribution of omic types in final RF models (20x CV)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Sheet1!$A$75</c:f>
              <c:strCache>
                <c:ptCount val="1"/>
                <c:pt idx="0">
                  <c:v>RNA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Sheet1!$B$74:$AT$74</c:f>
              <c:strCache>
                <c:ptCount val="45"/>
                <c:pt idx="0">
                  <c:v>Lapatinib (0.822)</c:v>
                </c:pt>
                <c:pt idx="2">
                  <c:v>Panobinostat (0.846)</c:v>
                </c:pt>
                <c:pt idx="4">
                  <c:v>Paclitaxel (0.83)</c:v>
                </c:pt>
                <c:pt idx="6">
                  <c:v>Irinotecan (0.762)</c:v>
                </c:pt>
                <c:pt idx="8">
                  <c:v>PD-0325901 (0.873)</c:v>
                </c:pt>
                <c:pt idx="10">
                  <c:v>AZD6244 (0.883)</c:v>
                </c:pt>
                <c:pt idx="12">
                  <c:v>Nilotinib (0691)</c:v>
                </c:pt>
                <c:pt idx="14">
                  <c:v>AEW541 (0.713)</c:v>
                </c:pt>
                <c:pt idx="16">
                  <c:v>17-AAG (0.679)</c:v>
                </c:pt>
                <c:pt idx="18">
                  <c:v>PHA-665752 (0.564)</c:v>
                </c:pt>
                <c:pt idx="20">
                  <c:v>Nutlin-3 (0.548)</c:v>
                </c:pt>
                <c:pt idx="22">
                  <c:v>AZD0530 (0.589)</c:v>
                </c:pt>
                <c:pt idx="24">
                  <c:v>PF2341066 (0.673)</c:v>
                </c:pt>
                <c:pt idx="26">
                  <c:v>L-685458 (0.623)</c:v>
                </c:pt>
                <c:pt idx="28">
                  <c:v>ZD-6474 (0.611)</c:v>
                </c:pt>
                <c:pt idx="30">
                  <c:v>Sorafenib (0.583)</c:v>
                </c:pt>
                <c:pt idx="32">
                  <c:v>LBW242 (0.542)</c:v>
                </c:pt>
                <c:pt idx="34">
                  <c:v>PD-0332991 (0.65)</c:v>
                </c:pt>
                <c:pt idx="36">
                  <c:v>PLX4720 (0.591)</c:v>
                </c:pt>
                <c:pt idx="38">
                  <c:v>RAF265 (0.683)</c:v>
                </c:pt>
                <c:pt idx="40">
                  <c:v>TAE684 (0.738)</c:v>
                </c:pt>
                <c:pt idx="42">
                  <c:v>TKI258 (0.664)</c:v>
                </c:pt>
                <c:pt idx="44">
                  <c:v>Erlotinib (0.805)</c:v>
                </c:pt>
              </c:strCache>
            </c:strRef>
          </c:cat>
          <c:val>
            <c:numRef>
              <c:f>Sheet1!$B$75:$AT$75</c:f>
              <c:numCache>
                <c:formatCode>General</c:formatCode>
                <c:ptCount val="45"/>
                <c:pt idx="0">
                  <c:v>0.308225830789705</c:v>
                </c:pt>
                <c:pt idx="2">
                  <c:v>0.33406561525385448</c:v>
                </c:pt>
                <c:pt idx="4">
                  <c:v>0.33976922717439095</c:v>
                </c:pt>
                <c:pt idx="6">
                  <c:v>0.3378867303605842</c:v>
                </c:pt>
                <c:pt idx="8">
                  <c:v>0.41073340615130216</c:v>
                </c:pt>
                <c:pt idx="10">
                  <c:v>0.35081517038097582</c:v>
                </c:pt>
                <c:pt idx="12">
                  <c:v>0.12837744499513268</c:v>
                </c:pt>
                <c:pt idx="14">
                  <c:v>0.17325664116284514</c:v>
                </c:pt>
                <c:pt idx="16">
                  <c:v>0.24344874882896142</c:v>
                </c:pt>
                <c:pt idx="18">
                  <c:v>0.14264883636337397</c:v>
                </c:pt>
                <c:pt idx="20">
                  <c:v>0.13410460257962772</c:v>
                </c:pt>
                <c:pt idx="22">
                  <c:v>0.14115537697552455</c:v>
                </c:pt>
                <c:pt idx="24">
                  <c:v>0.19796331352459379</c:v>
                </c:pt>
                <c:pt idx="26">
                  <c:v>0.13657056933347866</c:v>
                </c:pt>
                <c:pt idx="28">
                  <c:v>0.14740090773063444</c:v>
                </c:pt>
                <c:pt idx="30">
                  <c:v>0.18473860474032328</c:v>
                </c:pt>
                <c:pt idx="32">
                  <c:v>0.16221855232943116</c:v>
                </c:pt>
                <c:pt idx="34">
                  <c:v>0.13607450986174538</c:v>
                </c:pt>
                <c:pt idx="36">
                  <c:v>0.13327446358657385</c:v>
                </c:pt>
                <c:pt idx="38">
                  <c:v>0.24482519274057707</c:v>
                </c:pt>
                <c:pt idx="40">
                  <c:v>0.14685912533228127</c:v>
                </c:pt>
                <c:pt idx="42">
                  <c:v>0.18472369495704874</c:v>
                </c:pt>
                <c:pt idx="44">
                  <c:v>0.31659381208087489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44-4482-B471-60930509215A}"/>
            </c:ext>
          </c:extLst>
        </c:ser>
        <c:ser>
          <c:idx val="1"/>
          <c:order val="1"/>
          <c:tx>
            <c:strRef>
              <c:f>Sheet1!$A$76</c:f>
              <c:strCache>
                <c:ptCount val="1"/>
                <c:pt idx="0">
                  <c:v>RPPA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Sheet1!$B$74:$AT$74</c:f>
              <c:strCache>
                <c:ptCount val="45"/>
                <c:pt idx="0">
                  <c:v>Lapatinib (0.822)</c:v>
                </c:pt>
                <c:pt idx="2">
                  <c:v>Panobinostat (0.846)</c:v>
                </c:pt>
                <c:pt idx="4">
                  <c:v>Paclitaxel (0.83)</c:v>
                </c:pt>
                <c:pt idx="6">
                  <c:v>Irinotecan (0.762)</c:v>
                </c:pt>
                <c:pt idx="8">
                  <c:v>PD-0325901 (0.873)</c:v>
                </c:pt>
                <c:pt idx="10">
                  <c:v>AZD6244 (0.883)</c:v>
                </c:pt>
                <c:pt idx="12">
                  <c:v>Nilotinib (0691)</c:v>
                </c:pt>
                <c:pt idx="14">
                  <c:v>AEW541 (0.713)</c:v>
                </c:pt>
                <c:pt idx="16">
                  <c:v>17-AAG (0.679)</c:v>
                </c:pt>
                <c:pt idx="18">
                  <c:v>PHA-665752 (0.564)</c:v>
                </c:pt>
                <c:pt idx="20">
                  <c:v>Nutlin-3 (0.548)</c:v>
                </c:pt>
                <c:pt idx="22">
                  <c:v>AZD0530 (0.589)</c:v>
                </c:pt>
                <c:pt idx="24">
                  <c:v>PF2341066 (0.673)</c:v>
                </c:pt>
                <c:pt idx="26">
                  <c:v>L-685458 (0.623)</c:v>
                </c:pt>
                <c:pt idx="28">
                  <c:v>ZD-6474 (0.611)</c:v>
                </c:pt>
                <c:pt idx="30">
                  <c:v>Sorafenib (0.583)</c:v>
                </c:pt>
                <c:pt idx="32">
                  <c:v>LBW242 (0.542)</c:v>
                </c:pt>
                <c:pt idx="34">
                  <c:v>PD-0332991 (0.65)</c:v>
                </c:pt>
                <c:pt idx="36">
                  <c:v>PLX4720 (0.591)</c:v>
                </c:pt>
                <c:pt idx="38">
                  <c:v>RAF265 (0.683)</c:v>
                </c:pt>
                <c:pt idx="40">
                  <c:v>TAE684 (0.738)</c:v>
                </c:pt>
                <c:pt idx="42">
                  <c:v>TKI258 (0.664)</c:v>
                </c:pt>
                <c:pt idx="44">
                  <c:v>Erlotinib (0.805)</c:v>
                </c:pt>
              </c:strCache>
            </c:strRef>
          </c:cat>
          <c:val>
            <c:numRef>
              <c:f>Sheet1!$B$76:$AT$76</c:f>
              <c:numCache>
                <c:formatCode>General</c:formatCode>
                <c:ptCount val="45"/>
                <c:pt idx="0">
                  <c:v>0.24828833633882533</c:v>
                </c:pt>
                <c:pt idx="2">
                  <c:v>0.12275289082076372</c:v>
                </c:pt>
                <c:pt idx="4">
                  <c:v>0.14880838683766653</c:v>
                </c:pt>
                <c:pt idx="6">
                  <c:v>0.12713086943909191</c:v>
                </c:pt>
                <c:pt idx="8">
                  <c:v>0.20723386307547648</c:v>
                </c:pt>
                <c:pt idx="10">
                  <c:v>0.24979152300701601</c:v>
                </c:pt>
                <c:pt idx="12">
                  <c:v>0.11923139059483719</c:v>
                </c:pt>
                <c:pt idx="14">
                  <c:v>0.16158250221096265</c:v>
                </c:pt>
                <c:pt idx="16">
                  <c:v>0.16490677843123569</c:v>
                </c:pt>
                <c:pt idx="18">
                  <c:v>0.13151310464683943</c:v>
                </c:pt>
                <c:pt idx="20">
                  <c:v>0.20012447623554103</c:v>
                </c:pt>
                <c:pt idx="22">
                  <c:v>0.17845565673208025</c:v>
                </c:pt>
                <c:pt idx="24">
                  <c:v>0.13407937762088595</c:v>
                </c:pt>
                <c:pt idx="26">
                  <c:v>0.17891833441857152</c:v>
                </c:pt>
                <c:pt idx="28">
                  <c:v>0.19892888263352826</c:v>
                </c:pt>
                <c:pt idx="30">
                  <c:v>0.14647350513265456</c:v>
                </c:pt>
                <c:pt idx="32">
                  <c:v>0.14073843255925825</c:v>
                </c:pt>
                <c:pt idx="34">
                  <c:v>0.1395612332897469</c:v>
                </c:pt>
                <c:pt idx="36">
                  <c:v>0.12728158858669597</c:v>
                </c:pt>
                <c:pt idx="38">
                  <c:v>0.14994707218645054</c:v>
                </c:pt>
                <c:pt idx="40">
                  <c:v>0.19666176898289472</c:v>
                </c:pt>
                <c:pt idx="42">
                  <c:v>0.14318750825576909</c:v>
                </c:pt>
                <c:pt idx="44">
                  <c:v>0.2186293370082773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44-4482-B471-60930509215A}"/>
            </c:ext>
          </c:extLst>
        </c:ser>
        <c:ser>
          <c:idx val="2"/>
          <c:order val="2"/>
          <c:tx>
            <c:strRef>
              <c:f>Sheet1!$A$77</c:f>
              <c:strCache>
                <c:ptCount val="1"/>
                <c:pt idx="0">
                  <c:v>TYPE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Sheet1!$B$74:$AT$74</c:f>
              <c:strCache>
                <c:ptCount val="45"/>
                <c:pt idx="0">
                  <c:v>Lapatinib (0.822)</c:v>
                </c:pt>
                <c:pt idx="2">
                  <c:v>Panobinostat (0.846)</c:v>
                </c:pt>
                <c:pt idx="4">
                  <c:v>Paclitaxel (0.83)</c:v>
                </c:pt>
                <c:pt idx="6">
                  <c:v>Irinotecan (0.762)</c:v>
                </c:pt>
                <c:pt idx="8">
                  <c:v>PD-0325901 (0.873)</c:v>
                </c:pt>
                <c:pt idx="10">
                  <c:v>AZD6244 (0.883)</c:v>
                </c:pt>
                <c:pt idx="12">
                  <c:v>Nilotinib (0691)</c:v>
                </c:pt>
                <c:pt idx="14">
                  <c:v>AEW541 (0.713)</c:v>
                </c:pt>
                <c:pt idx="16">
                  <c:v>17-AAG (0.679)</c:v>
                </c:pt>
                <c:pt idx="18">
                  <c:v>PHA-665752 (0.564)</c:v>
                </c:pt>
                <c:pt idx="20">
                  <c:v>Nutlin-3 (0.548)</c:v>
                </c:pt>
                <c:pt idx="22">
                  <c:v>AZD0530 (0.589)</c:v>
                </c:pt>
                <c:pt idx="24">
                  <c:v>PF2341066 (0.673)</c:v>
                </c:pt>
                <c:pt idx="26">
                  <c:v>L-685458 (0.623)</c:v>
                </c:pt>
                <c:pt idx="28">
                  <c:v>ZD-6474 (0.611)</c:v>
                </c:pt>
                <c:pt idx="30">
                  <c:v>Sorafenib (0.583)</c:v>
                </c:pt>
                <c:pt idx="32">
                  <c:v>LBW242 (0.542)</c:v>
                </c:pt>
                <c:pt idx="34">
                  <c:v>PD-0332991 (0.65)</c:v>
                </c:pt>
                <c:pt idx="36">
                  <c:v>PLX4720 (0.591)</c:v>
                </c:pt>
                <c:pt idx="38">
                  <c:v>RAF265 (0.683)</c:v>
                </c:pt>
                <c:pt idx="40">
                  <c:v>TAE684 (0.738)</c:v>
                </c:pt>
                <c:pt idx="42">
                  <c:v>TKI258 (0.664)</c:v>
                </c:pt>
                <c:pt idx="44">
                  <c:v>Erlotinib (0.805)</c:v>
                </c:pt>
              </c:strCache>
            </c:strRef>
          </c:cat>
          <c:val>
            <c:numRef>
              <c:f>Sheet1!$B$77:$AT$77</c:f>
              <c:numCache>
                <c:formatCode>General</c:formatCode>
                <c:ptCount val="45"/>
                <c:pt idx="0">
                  <c:v>8.9895315165782697E-2</c:v>
                </c:pt>
                <c:pt idx="2">
                  <c:v>0.14504297948178987</c:v>
                </c:pt>
                <c:pt idx="4">
                  <c:v>9.37592718236539E-2</c:v>
                </c:pt>
                <c:pt idx="6">
                  <c:v>0.11041383994326232</c:v>
                </c:pt>
                <c:pt idx="8">
                  <c:v>7.5979562375076276E-2</c:v>
                </c:pt>
                <c:pt idx="10">
                  <c:v>0.13316908449124995</c:v>
                </c:pt>
                <c:pt idx="12">
                  <c:v>0.26541132989021582</c:v>
                </c:pt>
                <c:pt idx="14">
                  <c:v>0.19640356734132777</c:v>
                </c:pt>
                <c:pt idx="16">
                  <c:v>0.11957760204619267</c:v>
                </c:pt>
                <c:pt idx="18">
                  <c:v>0.17206468893841662</c:v>
                </c:pt>
                <c:pt idx="20">
                  <c:v>0.12872613180047981</c:v>
                </c:pt>
                <c:pt idx="22">
                  <c:v>0.15286602004347194</c:v>
                </c:pt>
                <c:pt idx="24">
                  <c:v>0.21933228058709958</c:v>
                </c:pt>
                <c:pt idx="26">
                  <c:v>0.1499305513784549</c:v>
                </c:pt>
                <c:pt idx="28">
                  <c:v>0.12486277598581053</c:v>
                </c:pt>
                <c:pt idx="30">
                  <c:v>0.1806281073731503</c:v>
                </c:pt>
                <c:pt idx="32">
                  <c:v>0.15886504676330163</c:v>
                </c:pt>
                <c:pt idx="34">
                  <c:v>0.19068185999287107</c:v>
                </c:pt>
                <c:pt idx="36">
                  <c:v>0.13644625296130017</c:v>
                </c:pt>
                <c:pt idx="38">
                  <c:v>0.15059674682881252</c:v>
                </c:pt>
                <c:pt idx="40">
                  <c:v>0.20083463200232093</c:v>
                </c:pt>
                <c:pt idx="42">
                  <c:v>0.15516203931480099</c:v>
                </c:pt>
                <c:pt idx="44">
                  <c:v>0.10758433315425028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D44-4482-B471-60930509215A}"/>
            </c:ext>
          </c:extLst>
        </c:ser>
        <c:ser>
          <c:idx val="3"/>
          <c:order val="3"/>
          <c:tx>
            <c:strRef>
              <c:f>Sheet1!$A$78</c:f>
              <c:strCache>
                <c:ptCount val="1"/>
                <c:pt idx="0">
                  <c:v>MIRNA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Sheet1!$B$74:$AT$74</c:f>
              <c:strCache>
                <c:ptCount val="45"/>
                <c:pt idx="0">
                  <c:v>Lapatinib (0.822)</c:v>
                </c:pt>
                <c:pt idx="2">
                  <c:v>Panobinostat (0.846)</c:v>
                </c:pt>
                <c:pt idx="4">
                  <c:v>Paclitaxel (0.83)</c:v>
                </c:pt>
                <c:pt idx="6">
                  <c:v>Irinotecan (0.762)</c:v>
                </c:pt>
                <c:pt idx="8">
                  <c:v>PD-0325901 (0.873)</c:v>
                </c:pt>
                <c:pt idx="10">
                  <c:v>AZD6244 (0.883)</c:v>
                </c:pt>
                <c:pt idx="12">
                  <c:v>Nilotinib (0691)</c:v>
                </c:pt>
                <c:pt idx="14">
                  <c:v>AEW541 (0.713)</c:v>
                </c:pt>
                <c:pt idx="16">
                  <c:v>17-AAG (0.679)</c:v>
                </c:pt>
                <c:pt idx="18">
                  <c:v>PHA-665752 (0.564)</c:v>
                </c:pt>
                <c:pt idx="20">
                  <c:v>Nutlin-3 (0.548)</c:v>
                </c:pt>
                <c:pt idx="22">
                  <c:v>AZD0530 (0.589)</c:v>
                </c:pt>
                <c:pt idx="24">
                  <c:v>PF2341066 (0.673)</c:v>
                </c:pt>
                <c:pt idx="26">
                  <c:v>L-685458 (0.623)</c:v>
                </c:pt>
                <c:pt idx="28">
                  <c:v>ZD-6474 (0.611)</c:v>
                </c:pt>
                <c:pt idx="30">
                  <c:v>Sorafenib (0.583)</c:v>
                </c:pt>
                <c:pt idx="32">
                  <c:v>LBW242 (0.542)</c:v>
                </c:pt>
                <c:pt idx="34">
                  <c:v>PD-0332991 (0.65)</c:v>
                </c:pt>
                <c:pt idx="36">
                  <c:v>PLX4720 (0.591)</c:v>
                </c:pt>
                <c:pt idx="38">
                  <c:v>RAF265 (0.683)</c:v>
                </c:pt>
                <c:pt idx="40">
                  <c:v>TAE684 (0.738)</c:v>
                </c:pt>
                <c:pt idx="42">
                  <c:v>TKI258 (0.664)</c:v>
                </c:pt>
                <c:pt idx="44">
                  <c:v>Erlotinib (0.805)</c:v>
                </c:pt>
              </c:strCache>
            </c:strRef>
          </c:cat>
          <c:val>
            <c:numRef>
              <c:f>Sheet1!$B$78:$AT$78</c:f>
              <c:numCache>
                <c:formatCode>General</c:formatCode>
                <c:ptCount val="45"/>
                <c:pt idx="0">
                  <c:v>9.1374488564309159E-2</c:v>
                </c:pt>
                <c:pt idx="2">
                  <c:v>9.2728263841865222E-2</c:v>
                </c:pt>
                <c:pt idx="4">
                  <c:v>0.13248968306789893</c:v>
                </c:pt>
                <c:pt idx="6">
                  <c:v>0.11325828497774346</c:v>
                </c:pt>
                <c:pt idx="8">
                  <c:v>0.10119271310732374</c:v>
                </c:pt>
                <c:pt idx="10">
                  <c:v>7.9556559293349649E-2</c:v>
                </c:pt>
                <c:pt idx="12">
                  <c:v>0.12535768011956036</c:v>
                </c:pt>
                <c:pt idx="14">
                  <c:v>0.12127619345149196</c:v>
                </c:pt>
                <c:pt idx="16">
                  <c:v>0.1105468101660691</c:v>
                </c:pt>
                <c:pt idx="18">
                  <c:v>0.16163979802194139</c:v>
                </c:pt>
                <c:pt idx="20">
                  <c:v>0.13543559152111193</c:v>
                </c:pt>
                <c:pt idx="22">
                  <c:v>0.14283454914425625</c:v>
                </c:pt>
                <c:pt idx="24">
                  <c:v>0.11365096755463444</c:v>
                </c:pt>
                <c:pt idx="26">
                  <c:v>0.14234456306297641</c:v>
                </c:pt>
                <c:pt idx="28">
                  <c:v>0.14396797487925753</c:v>
                </c:pt>
                <c:pt idx="30">
                  <c:v>0.12689011439400671</c:v>
                </c:pt>
                <c:pt idx="32">
                  <c:v>0.13618195575191697</c:v>
                </c:pt>
                <c:pt idx="34">
                  <c:v>0.10995783947943003</c:v>
                </c:pt>
                <c:pt idx="36">
                  <c:v>0.15038498648893506</c:v>
                </c:pt>
                <c:pt idx="38">
                  <c:v>0.10914331872134811</c:v>
                </c:pt>
                <c:pt idx="40">
                  <c:v>9.6601451127005217E-2</c:v>
                </c:pt>
                <c:pt idx="42">
                  <c:v>0.1164202421437053</c:v>
                </c:pt>
                <c:pt idx="44">
                  <c:v>0.10260584969003311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D44-4482-B471-60930509215A}"/>
            </c:ext>
          </c:extLst>
        </c:ser>
        <c:ser>
          <c:idx val="4"/>
          <c:order val="4"/>
          <c:tx>
            <c:strRef>
              <c:f>Sheet1!$A$79</c:f>
              <c:strCache>
                <c:ptCount val="1"/>
                <c:pt idx="0">
                  <c:v>META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Sheet1!$B$74:$AT$74</c:f>
              <c:strCache>
                <c:ptCount val="45"/>
                <c:pt idx="0">
                  <c:v>Lapatinib (0.822)</c:v>
                </c:pt>
                <c:pt idx="2">
                  <c:v>Panobinostat (0.846)</c:v>
                </c:pt>
                <c:pt idx="4">
                  <c:v>Paclitaxel (0.83)</c:v>
                </c:pt>
                <c:pt idx="6">
                  <c:v>Irinotecan (0.762)</c:v>
                </c:pt>
                <c:pt idx="8">
                  <c:v>PD-0325901 (0.873)</c:v>
                </c:pt>
                <c:pt idx="10">
                  <c:v>AZD6244 (0.883)</c:v>
                </c:pt>
                <c:pt idx="12">
                  <c:v>Nilotinib (0691)</c:v>
                </c:pt>
                <c:pt idx="14">
                  <c:v>AEW541 (0.713)</c:v>
                </c:pt>
                <c:pt idx="16">
                  <c:v>17-AAG (0.679)</c:v>
                </c:pt>
                <c:pt idx="18">
                  <c:v>PHA-665752 (0.564)</c:v>
                </c:pt>
                <c:pt idx="20">
                  <c:v>Nutlin-3 (0.548)</c:v>
                </c:pt>
                <c:pt idx="22">
                  <c:v>AZD0530 (0.589)</c:v>
                </c:pt>
                <c:pt idx="24">
                  <c:v>PF2341066 (0.673)</c:v>
                </c:pt>
                <c:pt idx="26">
                  <c:v>L-685458 (0.623)</c:v>
                </c:pt>
                <c:pt idx="28">
                  <c:v>ZD-6474 (0.611)</c:v>
                </c:pt>
                <c:pt idx="30">
                  <c:v>Sorafenib (0.583)</c:v>
                </c:pt>
                <c:pt idx="32">
                  <c:v>LBW242 (0.542)</c:v>
                </c:pt>
                <c:pt idx="34">
                  <c:v>PD-0332991 (0.65)</c:v>
                </c:pt>
                <c:pt idx="36">
                  <c:v>PLX4720 (0.591)</c:v>
                </c:pt>
                <c:pt idx="38">
                  <c:v>RAF265 (0.683)</c:v>
                </c:pt>
                <c:pt idx="40">
                  <c:v>TAE684 (0.738)</c:v>
                </c:pt>
                <c:pt idx="42">
                  <c:v>TKI258 (0.664)</c:v>
                </c:pt>
                <c:pt idx="44">
                  <c:v>Erlotinib (0.805)</c:v>
                </c:pt>
              </c:strCache>
            </c:strRef>
          </c:cat>
          <c:val>
            <c:numRef>
              <c:f>Sheet1!$B$79:$AT$79</c:f>
              <c:numCache>
                <c:formatCode>General</c:formatCode>
                <c:ptCount val="45"/>
                <c:pt idx="0">
                  <c:v>7.6823192171536131E-2</c:v>
                </c:pt>
                <c:pt idx="2">
                  <c:v>9.0935307864628945E-2</c:v>
                </c:pt>
                <c:pt idx="4">
                  <c:v>0.10547132860576219</c:v>
                </c:pt>
                <c:pt idx="6">
                  <c:v>9.9833864517908211E-2</c:v>
                </c:pt>
                <c:pt idx="8">
                  <c:v>6.0407069116398177E-2</c:v>
                </c:pt>
                <c:pt idx="10">
                  <c:v>6.1105389191221889E-2</c:v>
                </c:pt>
                <c:pt idx="12">
                  <c:v>0.12508638693376975</c:v>
                </c:pt>
                <c:pt idx="14">
                  <c:v>0.11097557734635416</c:v>
                </c:pt>
                <c:pt idx="16">
                  <c:v>0.12580348756158341</c:v>
                </c:pt>
                <c:pt idx="18">
                  <c:v>0.11679407361798705</c:v>
                </c:pt>
                <c:pt idx="20">
                  <c:v>0.12671464763862916</c:v>
                </c:pt>
                <c:pt idx="22">
                  <c:v>0.12819036244980891</c:v>
                </c:pt>
                <c:pt idx="24">
                  <c:v>0.10002972349690586</c:v>
                </c:pt>
                <c:pt idx="26">
                  <c:v>0.13060700688102661</c:v>
                </c:pt>
                <c:pt idx="28">
                  <c:v>0.12663523643742405</c:v>
                </c:pt>
                <c:pt idx="30">
                  <c:v>0.13043761748929972</c:v>
                </c:pt>
                <c:pt idx="32">
                  <c:v>0.13075605966410608</c:v>
                </c:pt>
                <c:pt idx="34">
                  <c:v>0.17411614400664141</c:v>
                </c:pt>
                <c:pt idx="36">
                  <c:v>0.15049891695789028</c:v>
                </c:pt>
                <c:pt idx="38">
                  <c:v>0.14417678592268915</c:v>
                </c:pt>
                <c:pt idx="40">
                  <c:v>0.10800891978870956</c:v>
                </c:pt>
                <c:pt idx="42">
                  <c:v>0.13991220781610955</c:v>
                </c:pt>
                <c:pt idx="44">
                  <c:v>7.787422205264026E-2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D44-4482-B471-60930509215A}"/>
            </c:ext>
          </c:extLst>
        </c:ser>
        <c:ser>
          <c:idx val="5"/>
          <c:order val="5"/>
          <c:tx>
            <c:strRef>
              <c:f>Sheet1!$A$80</c:f>
              <c:strCache>
                <c:ptCount val="1"/>
                <c:pt idx="0">
                  <c:v>DNA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Sheet1!$B$74:$AT$74</c:f>
              <c:strCache>
                <c:ptCount val="45"/>
                <c:pt idx="0">
                  <c:v>Lapatinib (0.822)</c:v>
                </c:pt>
                <c:pt idx="2">
                  <c:v>Panobinostat (0.846)</c:v>
                </c:pt>
                <c:pt idx="4">
                  <c:v>Paclitaxel (0.83)</c:v>
                </c:pt>
                <c:pt idx="6">
                  <c:v>Irinotecan (0.762)</c:v>
                </c:pt>
                <c:pt idx="8">
                  <c:v>PD-0325901 (0.873)</c:v>
                </c:pt>
                <c:pt idx="10">
                  <c:v>AZD6244 (0.883)</c:v>
                </c:pt>
                <c:pt idx="12">
                  <c:v>Nilotinib (0691)</c:v>
                </c:pt>
                <c:pt idx="14">
                  <c:v>AEW541 (0.713)</c:v>
                </c:pt>
                <c:pt idx="16">
                  <c:v>17-AAG (0.679)</c:v>
                </c:pt>
                <c:pt idx="18">
                  <c:v>PHA-665752 (0.564)</c:v>
                </c:pt>
                <c:pt idx="20">
                  <c:v>Nutlin-3 (0.548)</c:v>
                </c:pt>
                <c:pt idx="22">
                  <c:v>AZD0530 (0.589)</c:v>
                </c:pt>
                <c:pt idx="24">
                  <c:v>PF2341066 (0.673)</c:v>
                </c:pt>
                <c:pt idx="26">
                  <c:v>L-685458 (0.623)</c:v>
                </c:pt>
                <c:pt idx="28">
                  <c:v>ZD-6474 (0.611)</c:v>
                </c:pt>
                <c:pt idx="30">
                  <c:v>Sorafenib (0.583)</c:v>
                </c:pt>
                <c:pt idx="32">
                  <c:v>LBW242 (0.542)</c:v>
                </c:pt>
                <c:pt idx="34">
                  <c:v>PD-0332991 (0.65)</c:v>
                </c:pt>
                <c:pt idx="36">
                  <c:v>PLX4720 (0.591)</c:v>
                </c:pt>
                <c:pt idx="38">
                  <c:v>RAF265 (0.683)</c:v>
                </c:pt>
                <c:pt idx="40">
                  <c:v>TAE684 (0.738)</c:v>
                </c:pt>
                <c:pt idx="42">
                  <c:v>TKI258 (0.664)</c:v>
                </c:pt>
                <c:pt idx="44">
                  <c:v>Erlotinib (0.805)</c:v>
                </c:pt>
              </c:strCache>
            </c:strRef>
          </c:cat>
          <c:val>
            <c:numRef>
              <c:f>Sheet1!$B$80:$AT$80</c:f>
              <c:numCache>
                <c:formatCode>General</c:formatCode>
                <c:ptCount val="45"/>
                <c:pt idx="0">
                  <c:v>9.1289589586192779E-2</c:v>
                </c:pt>
                <c:pt idx="2">
                  <c:v>7.4541599707402276E-2</c:v>
                </c:pt>
                <c:pt idx="4">
                  <c:v>0.10696893448739161</c:v>
                </c:pt>
                <c:pt idx="6">
                  <c:v>0.11763020016341491</c:v>
                </c:pt>
                <c:pt idx="8">
                  <c:v>8.4419646154982847E-2</c:v>
                </c:pt>
                <c:pt idx="10">
                  <c:v>6.4083664937105614E-2</c:v>
                </c:pt>
                <c:pt idx="12">
                  <c:v>9.8324320314747624E-2</c:v>
                </c:pt>
                <c:pt idx="14">
                  <c:v>0.11155012320154781</c:v>
                </c:pt>
                <c:pt idx="16">
                  <c:v>0.11583087352396926</c:v>
                </c:pt>
                <c:pt idx="18">
                  <c:v>0.15271510214558726</c:v>
                </c:pt>
                <c:pt idx="20">
                  <c:v>0.12890443698328591</c:v>
                </c:pt>
                <c:pt idx="22">
                  <c:v>0.13052140610950336</c:v>
                </c:pt>
                <c:pt idx="24">
                  <c:v>0.10961927601132304</c:v>
                </c:pt>
                <c:pt idx="26">
                  <c:v>0.14174460683061663</c:v>
                </c:pt>
                <c:pt idx="28">
                  <c:v>0.12191036358797008</c:v>
                </c:pt>
                <c:pt idx="30">
                  <c:v>0.10817163613457505</c:v>
                </c:pt>
                <c:pt idx="32">
                  <c:v>0.14447841164833219</c:v>
                </c:pt>
                <c:pt idx="34">
                  <c:v>0.12683127574929404</c:v>
                </c:pt>
                <c:pt idx="36">
                  <c:v>0.14720418649859315</c:v>
                </c:pt>
                <c:pt idx="38">
                  <c:v>9.965403553618031E-2</c:v>
                </c:pt>
                <c:pt idx="40">
                  <c:v>0.1014796632017522</c:v>
                </c:pt>
                <c:pt idx="42">
                  <c:v>0.13385923465709268</c:v>
                </c:pt>
                <c:pt idx="44">
                  <c:v>0.10088647429608719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D44-4482-B471-60930509215A}"/>
            </c:ext>
          </c:extLst>
        </c:ser>
        <c:ser>
          <c:idx val="6"/>
          <c:order val="6"/>
          <c:tx>
            <c:strRef>
              <c:f>Sheet1!$A$81</c:f>
              <c:strCache>
                <c:ptCount val="1"/>
                <c:pt idx="0">
                  <c:v>PATHWAYS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Sheet1!$B$74:$AT$74</c:f>
              <c:strCache>
                <c:ptCount val="45"/>
                <c:pt idx="0">
                  <c:v>Lapatinib (0.822)</c:v>
                </c:pt>
                <c:pt idx="2">
                  <c:v>Panobinostat (0.846)</c:v>
                </c:pt>
                <c:pt idx="4">
                  <c:v>Paclitaxel (0.83)</c:v>
                </c:pt>
                <c:pt idx="6">
                  <c:v>Irinotecan (0.762)</c:v>
                </c:pt>
                <c:pt idx="8">
                  <c:v>PD-0325901 (0.873)</c:v>
                </c:pt>
                <c:pt idx="10">
                  <c:v>AZD6244 (0.883)</c:v>
                </c:pt>
                <c:pt idx="12">
                  <c:v>Nilotinib (0691)</c:v>
                </c:pt>
                <c:pt idx="14">
                  <c:v>AEW541 (0.713)</c:v>
                </c:pt>
                <c:pt idx="16">
                  <c:v>17-AAG (0.679)</c:v>
                </c:pt>
                <c:pt idx="18">
                  <c:v>PHA-665752 (0.564)</c:v>
                </c:pt>
                <c:pt idx="20">
                  <c:v>Nutlin-3 (0.548)</c:v>
                </c:pt>
                <c:pt idx="22">
                  <c:v>AZD0530 (0.589)</c:v>
                </c:pt>
                <c:pt idx="24">
                  <c:v>PF2341066 (0.673)</c:v>
                </c:pt>
                <c:pt idx="26">
                  <c:v>L-685458 (0.623)</c:v>
                </c:pt>
                <c:pt idx="28">
                  <c:v>ZD-6474 (0.611)</c:v>
                </c:pt>
                <c:pt idx="30">
                  <c:v>Sorafenib (0.583)</c:v>
                </c:pt>
                <c:pt idx="32">
                  <c:v>LBW242 (0.542)</c:v>
                </c:pt>
                <c:pt idx="34">
                  <c:v>PD-0332991 (0.65)</c:v>
                </c:pt>
                <c:pt idx="36">
                  <c:v>PLX4720 (0.591)</c:v>
                </c:pt>
                <c:pt idx="38">
                  <c:v>RAF265 (0.683)</c:v>
                </c:pt>
                <c:pt idx="40">
                  <c:v>TAE684 (0.738)</c:v>
                </c:pt>
                <c:pt idx="42">
                  <c:v>TKI258 (0.664)</c:v>
                </c:pt>
                <c:pt idx="44">
                  <c:v>Erlotinib (0.805)</c:v>
                </c:pt>
              </c:strCache>
            </c:strRef>
          </c:cat>
          <c:val>
            <c:numRef>
              <c:f>Sheet1!$B$81:$AT$81</c:f>
              <c:numCache>
                <c:formatCode>General</c:formatCode>
                <c:ptCount val="45"/>
                <c:pt idx="0">
                  <c:v>9.4103247383646879E-2</c:v>
                </c:pt>
                <c:pt idx="2">
                  <c:v>0.13993334302969349</c:v>
                </c:pt>
                <c:pt idx="4">
                  <c:v>7.2733168003233928E-2</c:v>
                </c:pt>
                <c:pt idx="6">
                  <c:v>9.384621059799296E-2</c:v>
                </c:pt>
                <c:pt idx="8">
                  <c:v>6.00337400194388E-2</c:v>
                </c:pt>
                <c:pt idx="10">
                  <c:v>6.1478608699079423E-2</c:v>
                </c:pt>
                <c:pt idx="12">
                  <c:v>0.13821144715173425</c:v>
                </c:pt>
                <c:pt idx="14">
                  <c:v>0.12495539528546822</c:v>
                </c:pt>
                <c:pt idx="16">
                  <c:v>0.11988569944198596</c:v>
                </c:pt>
                <c:pt idx="18">
                  <c:v>0.12262439626585159</c:v>
                </c:pt>
                <c:pt idx="20">
                  <c:v>0.14599011324132191</c:v>
                </c:pt>
                <c:pt idx="22">
                  <c:v>0.1259766285453521</c:v>
                </c:pt>
                <c:pt idx="24">
                  <c:v>0.12532506120455511</c:v>
                </c:pt>
                <c:pt idx="26">
                  <c:v>0.11988436809487274</c:v>
                </c:pt>
                <c:pt idx="28">
                  <c:v>0.13629385874537259</c:v>
                </c:pt>
                <c:pt idx="30">
                  <c:v>0.12266041473598788</c:v>
                </c:pt>
                <c:pt idx="32">
                  <c:v>0.12676154128365114</c:v>
                </c:pt>
                <c:pt idx="34">
                  <c:v>0.12277713762026872</c:v>
                </c:pt>
                <c:pt idx="36">
                  <c:v>0.15490960492000899</c:v>
                </c:pt>
                <c:pt idx="38">
                  <c:v>0.10165684806393997</c:v>
                </c:pt>
                <c:pt idx="40">
                  <c:v>0.14955443956503389</c:v>
                </c:pt>
                <c:pt idx="42">
                  <c:v>0.12673507285547111</c:v>
                </c:pt>
                <c:pt idx="44">
                  <c:v>7.5825971717834978E-2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D44-4482-B471-6093050921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371287695"/>
        <c:axId val="239273391"/>
      </c:barChart>
      <c:catAx>
        <c:axId val="37128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9273391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39273391"/>
        <c:scaling>
          <c:orientation val="minMax"/>
          <c:max val="1.0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12876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Relative average contribution of model types</a:t>
            </a:r>
            <a:r>
              <a:rPr lang="en-US" baseline="0"/>
              <a:t> in final RF models (20x CV)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Sheet1!$A$84</c:f>
              <c:strCache>
                <c:ptCount val="1"/>
                <c:pt idx="0">
                  <c:v>SVC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Sheet1!$B$83:$AT$83</c:f>
              <c:strCache>
                <c:ptCount val="45"/>
                <c:pt idx="0">
                  <c:v>Lapatinib (0.822)</c:v>
                </c:pt>
                <c:pt idx="2">
                  <c:v>Panobinostat (0.846)</c:v>
                </c:pt>
                <c:pt idx="4">
                  <c:v>Paclitaxel (0.83)</c:v>
                </c:pt>
                <c:pt idx="6">
                  <c:v>Irinotecan (0.762)</c:v>
                </c:pt>
                <c:pt idx="8">
                  <c:v>PD-0325901 (0.873)</c:v>
                </c:pt>
                <c:pt idx="10">
                  <c:v>AZD6244 (0.883)</c:v>
                </c:pt>
                <c:pt idx="12">
                  <c:v>Nilotinib (0691)</c:v>
                </c:pt>
                <c:pt idx="14">
                  <c:v>AEW541 (0.713)</c:v>
                </c:pt>
                <c:pt idx="16">
                  <c:v>17-AAG (0.679)</c:v>
                </c:pt>
                <c:pt idx="18">
                  <c:v>PHA-665752 (0.564)</c:v>
                </c:pt>
                <c:pt idx="20">
                  <c:v>Nutlin-3 (0.548)</c:v>
                </c:pt>
                <c:pt idx="22">
                  <c:v>AZD0530 (0.589)</c:v>
                </c:pt>
                <c:pt idx="24">
                  <c:v>PF2341066 (0.673)</c:v>
                </c:pt>
                <c:pt idx="26">
                  <c:v>L-685458 (0.623)</c:v>
                </c:pt>
                <c:pt idx="28">
                  <c:v>ZD-6474 (0.611)</c:v>
                </c:pt>
                <c:pt idx="30">
                  <c:v>Sorafenib (0.583)</c:v>
                </c:pt>
                <c:pt idx="32">
                  <c:v>LBW242 (0.542)</c:v>
                </c:pt>
                <c:pt idx="34">
                  <c:v>PD-0332991 (0.65)</c:v>
                </c:pt>
                <c:pt idx="36">
                  <c:v>PLX4720 (0.591)</c:v>
                </c:pt>
                <c:pt idx="38">
                  <c:v>RAF265 (0.683)</c:v>
                </c:pt>
                <c:pt idx="40">
                  <c:v>TAE684 (0.738)</c:v>
                </c:pt>
                <c:pt idx="42">
                  <c:v>TKI258 (0.664)</c:v>
                </c:pt>
                <c:pt idx="44">
                  <c:v>Erlotinib (0.805)</c:v>
                </c:pt>
              </c:strCache>
            </c:strRef>
          </c:cat>
          <c:val>
            <c:numRef>
              <c:f>Sheet1!$B$84:$AT$84</c:f>
              <c:numCache>
                <c:formatCode>General</c:formatCode>
                <c:ptCount val="45"/>
                <c:pt idx="0">
                  <c:v>0.14588448485722233</c:v>
                </c:pt>
                <c:pt idx="2">
                  <c:v>0.11850921736398409</c:v>
                </c:pt>
                <c:pt idx="4">
                  <c:v>0.11219151382428171</c:v>
                </c:pt>
                <c:pt idx="6">
                  <c:v>0.12290534659160307</c:v>
                </c:pt>
                <c:pt idx="8">
                  <c:v>0.13647525466970037</c:v>
                </c:pt>
                <c:pt idx="10">
                  <c:v>0.12230032862197866</c:v>
                </c:pt>
                <c:pt idx="12">
                  <c:v>0.11055627557733905</c:v>
                </c:pt>
                <c:pt idx="14">
                  <c:v>0.12436308049694356</c:v>
                </c:pt>
                <c:pt idx="16">
                  <c:v>0.10959759633533619</c:v>
                </c:pt>
                <c:pt idx="18">
                  <c:v>0.11818886722627168</c:v>
                </c:pt>
                <c:pt idx="20">
                  <c:v>0.14519356211698736</c:v>
                </c:pt>
                <c:pt idx="22">
                  <c:v>0.13278437277632774</c:v>
                </c:pt>
                <c:pt idx="24">
                  <c:v>0.13035157074816589</c:v>
                </c:pt>
                <c:pt idx="26">
                  <c:v>0.11797775239039732</c:v>
                </c:pt>
                <c:pt idx="28">
                  <c:v>0.13745787968196904</c:v>
                </c:pt>
                <c:pt idx="30">
                  <c:v>0.11737706845966822</c:v>
                </c:pt>
                <c:pt idx="32">
                  <c:v>0.16694514584538253</c:v>
                </c:pt>
                <c:pt idx="34">
                  <c:v>0.12869629040208425</c:v>
                </c:pt>
                <c:pt idx="36">
                  <c:v>0.10979526786282442</c:v>
                </c:pt>
                <c:pt idx="38">
                  <c:v>0.11908493131988268</c:v>
                </c:pt>
                <c:pt idx="40">
                  <c:v>0.1198287501340005</c:v>
                </c:pt>
                <c:pt idx="42">
                  <c:v>0.12468480236009374</c:v>
                </c:pt>
                <c:pt idx="44">
                  <c:v>0.15155776871919835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C3-42B8-9393-ECB10BE8680F}"/>
            </c:ext>
          </c:extLst>
        </c:ser>
        <c:ser>
          <c:idx val="1"/>
          <c:order val="1"/>
          <c:tx>
            <c:strRef>
              <c:f>Sheet1!$A$85</c:f>
              <c:strCache>
                <c:ptCount val="1"/>
                <c:pt idx="0">
                  <c:v>RFC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Sheet1!$B$83:$AT$83</c:f>
              <c:strCache>
                <c:ptCount val="45"/>
                <c:pt idx="0">
                  <c:v>Lapatinib (0.822)</c:v>
                </c:pt>
                <c:pt idx="2">
                  <c:v>Panobinostat (0.846)</c:v>
                </c:pt>
                <c:pt idx="4">
                  <c:v>Paclitaxel (0.83)</c:v>
                </c:pt>
                <c:pt idx="6">
                  <c:v>Irinotecan (0.762)</c:v>
                </c:pt>
                <c:pt idx="8">
                  <c:v>PD-0325901 (0.873)</c:v>
                </c:pt>
                <c:pt idx="10">
                  <c:v>AZD6244 (0.883)</c:v>
                </c:pt>
                <c:pt idx="12">
                  <c:v>Nilotinib (0691)</c:v>
                </c:pt>
                <c:pt idx="14">
                  <c:v>AEW541 (0.713)</c:v>
                </c:pt>
                <c:pt idx="16">
                  <c:v>17-AAG (0.679)</c:v>
                </c:pt>
                <c:pt idx="18">
                  <c:v>PHA-665752 (0.564)</c:v>
                </c:pt>
                <c:pt idx="20">
                  <c:v>Nutlin-3 (0.548)</c:v>
                </c:pt>
                <c:pt idx="22">
                  <c:v>AZD0530 (0.589)</c:v>
                </c:pt>
                <c:pt idx="24">
                  <c:v>PF2341066 (0.673)</c:v>
                </c:pt>
                <c:pt idx="26">
                  <c:v>L-685458 (0.623)</c:v>
                </c:pt>
                <c:pt idx="28">
                  <c:v>ZD-6474 (0.611)</c:v>
                </c:pt>
                <c:pt idx="30">
                  <c:v>Sorafenib (0.583)</c:v>
                </c:pt>
                <c:pt idx="32">
                  <c:v>LBW242 (0.542)</c:v>
                </c:pt>
                <c:pt idx="34">
                  <c:v>PD-0332991 (0.65)</c:v>
                </c:pt>
                <c:pt idx="36">
                  <c:v>PLX4720 (0.591)</c:v>
                </c:pt>
                <c:pt idx="38">
                  <c:v>RAF265 (0.683)</c:v>
                </c:pt>
                <c:pt idx="40">
                  <c:v>TAE684 (0.738)</c:v>
                </c:pt>
                <c:pt idx="42">
                  <c:v>TKI258 (0.664)</c:v>
                </c:pt>
                <c:pt idx="44">
                  <c:v>Erlotinib (0.805)</c:v>
                </c:pt>
              </c:strCache>
            </c:strRef>
          </c:cat>
          <c:val>
            <c:numRef>
              <c:f>Sheet1!$B$85:$AT$85</c:f>
              <c:numCache>
                <c:formatCode>General</c:formatCode>
                <c:ptCount val="45"/>
                <c:pt idx="0">
                  <c:v>0.10831949937800295</c:v>
                </c:pt>
                <c:pt idx="2">
                  <c:v>9.7033331003291368E-2</c:v>
                </c:pt>
                <c:pt idx="4">
                  <c:v>8.3717138972260088E-2</c:v>
                </c:pt>
                <c:pt idx="6">
                  <c:v>0.11866745250079352</c:v>
                </c:pt>
                <c:pt idx="8">
                  <c:v>8.6661361601762382E-2</c:v>
                </c:pt>
                <c:pt idx="10">
                  <c:v>8.6152581311567625E-2</c:v>
                </c:pt>
                <c:pt idx="12">
                  <c:v>0.11867335426725378</c:v>
                </c:pt>
                <c:pt idx="14">
                  <c:v>9.882156907226898E-2</c:v>
                </c:pt>
                <c:pt idx="16">
                  <c:v>8.7184510035038951E-2</c:v>
                </c:pt>
                <c:pt idx="18">
                  <c:v>0.10383141317748726</c:v>
                </c:pt>
                <c:pt idx="20">
                  <c:v>8.7806673695723605E-2</c:v>
                </c:pt>
                <c:pt idx="22">
                  <c:v>0.10395804327103814</c:v>
                </c:pt>
                <c:pt idx="24">
                  <c:v>0.10159791866004816</c:v>
                </c:pt>
                <c:pt idx="26">
                  <c:v>0.12069637106321891</c:v>
                </c:pt>
                <c:pt idx="28">
                  <c:v>9.9215864586212454E-2</c:v>
                </c:pt>
                <c:pt idx="30">
                  <c:v>0.11129346942403207</c:v>
                </c:pt>
                <c:pt idx="32">
                  <c:v>9.1053175257690744E-2</c:v>
                </c:pt>
                <c:pt idx="34">
                  <c:v>0.11775400035004618</c:v>
                </c:pt>
                <c:pt idx="36">
                  <c:v>0.10945615931313696</c:v>
                </c:pt>
                <c:pt idx="38">
                  <c:v>9.154952647368747E-2</c:v>
                </c:pt>
                <c:pt idx="40">
                  <c:v>0.11448509471486254</c:v>
                </c:pt>
                <c:pt idx="42">
                  <c:v>0.1031939794595958</c:v>
                </c:pt>
                <c:pt idx="44">
                  <c:v>0.10956939169323329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C3-42B8-9393-ECB10BE8680F}"/>
            </c:ext>
          </c:extLst>
        </c:ser>
        <c:ser>
          <c:idx val="2"/>
          <c:order val="2"/>
          <c:tx>
            <c:strRef>
              <c:f>Sheet1!$A$86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Sheet1!$B$83:$AT$83</c:f>
              <c:strCache>
                <c:ptCount val="45"/>
                <c:pt idx="0">
                  <c:v>Lapatinib (0.822)</c:v>
                </c:pt>
                <c:pt idx="2">
                  <c:v>Panobinostat (0.846)</c:v>
                </c:pt>
                <c:pt idx="4">
                  <c:v>Paclitaxel (0.83)</c:v>
                </c:pt>
                <c:pt idx="6">
                  <c:v>Irinotecan (0.762)</c:v>
                </c:pt>
                <c:pt idx="8">
                  <c:v>PD-0325901 (0.873)</c:v>
                </c:pt>
                <c:pt idx="10">
                  <c:v>AZD6244 (0.883)</c:v>
                </c:pt>
                <c:pt idx="12">
                  <c:v>Nilotinib (0691)</c:v>
                </c:pt>
                <c:pt idx="14">
                  <c:v>AEW541 (0.713)</c:v>
                </c:pt>
                <c:pt idx="16">
                  <c:v>17-AAG (0.679)</c:v>
                </c:pt>
                <c:pt idx="18">
                  <c:v>PHA-665752 (0.564)</c:v>
                </c:pt>
                <c:pt idx="20">
                  <c:v>Nutlin-3 (0.548)</c:v>
                </c:pt>
                <c:pt idx="22">
                  <c:v>AZD0530 (0.589)</c:v>
                </c:pt>
                <c:pt idx="24">
                  <c:v>PF2341066 (0.673)</c:v>
                </c:pt>
                <c:pt idx="26">
                  <c:v>L-685458 (0.623)</c:v>
                </c:pt>
                <c:pt idx="28">
                  <c:v>ZD-6474 (0.611)</c:v>
                </c:pt>
                <c:pt idx="30">
                  <c:v>Sorafenib (0.583)</c:v>
                </c:pt>
                <c:pt idx="32">
                  <c:v>LBW242 (0.542)</c:v>
                </c:pt>
                <c:pt idx="34">
                  <c:v>PD-0332991 (0.65)</c:v>
                </c:pt>
                <c:pt idx="36">
                  <c:v>PLX4720 (0.591)</c:v>
                </c:pt>
                <c:pt idx="38">
                  <c:v>RAF265 (0.683)</c:v>
                </c:pt>
                <c:pt idx="40">
                  <c:v>TAE684 (0.738)</c:v>
                </c:pt>
                <c:pt idx="42">
                  <c:v>TKI258 (0.664)</c:v>
                </c:pt>
                <c:pt idx="44">
                  <c:v>Erlotinib (0.805)</c:v>
                </c:pt>
              </c:strCache>
            </c:strRef>
          </c:cat>
          <c:val>
            <c:numRef>
              <c:f>Sheet1!$B$86:$AT$86</c:f>
              <c:numCache>
                <c:formatCode>General</c:formatCode>
                <c:ptCount val="45"/>
                <c:pt idx="0">
                  <c:v>0.10217470351792442</c:v>
                </c:pt>
                <c:pt idx="2">
                  <c:v>0.13413669227684974</c:v>
                </c:pt>
                <c:pt idx="4">
                  <c:v>0.13770408919040275</c:v>
                </c:pt>
                <c:pt idx="6">
                  <c:v>0.10409043746195532</c:v>
                </c:pt>
                <c:pt idx="8">
                  <c:v>0.10003285204773824</c:v>
                </c:pt>
                <c:pt idx="10">
                  <c:v>0.10307787496809351</c:v>
                </c:pt>
                <c:pt idx="12">
                  <c:v>0.10315807764803096</c:v>
                </c:pt>
                <c:pt idx="14">
                  <c:v>0.11378981744380343</c:v>
                </c:pt>
                <c:pt idx="16">
                  <c:v>0.11594416720555607</c:v>
                </c:pt>
                <c:pt idx="18">
                  <c:v>0.13143942489761343</c:v>
                </c:pt>
                <c:pt idx="20">
                  <c:v>0.13548031508550915</c:v>
                </c:pt>
                <c:pt idx="22">
                  <c:v>0.1303278599938604</c:v>
                </c:pt>
                <c:pt idx="24">
                  <c:v>0.10507675651796108</c:v>
                </c:pt>
                <c:pt idx="26">
                  <c:v>0.11315768280610726</c:v>
                </c:pt>
                <c:pt idx="28">
                  <c:v>0.10959844153932119</c:v>
                </c:pt>
                <c:pt idx="30">
                  <c:v>0.11166543103618674</c:v>
                </c:pt>
                <c:pt idx="32">
                  <c:v>0.13650187173564488</c:v>
                </c:pt>
                <c:pt idx="34">
                  <c:v>0.11562941220129977</c:v>
                </c:pt>
                <c:pt idx="36">
                  <c:v>0.12187444235994219</c:v>
                </c:pt>
                <c:pt idx="38">
                  <c:v>0.13103268017922784</c:v>
                </c:pt>
                <c:pt idx="40">
                  <c:v>0.10639546492265273</c:v>
                </c:pt>
                <c:pt idx="42">
                  <c:v>0.1244348704545868</c:v>
                </c:pt>
                <c:pt idx="44">
                  <c:v>0.10233336171636495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C3-42B8-9393-ECB10BE8680F}"/>
            </c:ext>
          </c:extLst>
        </c:ser>
        <c:ser>
          <c:idx val="3"/>
          <c:order val="3"/>
          <c:tx>
            <c:strRef>
              <c:f>Sheet1!$A$87</c:f>
              <c:strCache>
                <c:ptCount val="1"/>
                <c:pt idx="0">
                  <c:v>Logistic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Sheet1!$B$83:$AT$83</c:f>
              <c:strCache>
                <c:ptCount val="45"/>
                <c:pt idx="0">
                  <c:v>Lapatinib (0.822)</c:v>
                </c:pt>
                <c:pt idx="2">
                  <c:v>Panobinostat (0.846)</c:v>
                </c:pt>
                <c:pt idx="4">
                  <c:v>Paclitaxel (0.83)</c:v>
                </c:pt>
                <c:pt idx="6">
                  <c:v>Irinotecan (0.762)</c:v>
                </c:pt>
                <c:pt idx="8">
                  <c:v>PD-0325901 (0.873)</c:v>
                </c:pt>
                <c:pt idx="10">
                  <c:v>AZD6244 (0.883)</c:v>
                </c:pt>
                <c:pt idx="12">
                  <c:v>Nilotinib (0691)</c:v>
                </c:pt>
                <c:pt idx="14">
                  <c:v>AEW541 (0.713)</c:v>
                </c:pt>
                <c:pt idx="16">
                  <c:v>17-AAG (0.679)</c:v>
                </c:pt>
                <c:pt idx="18">
                  <c:v>PHA-665752 (0.564)</c:v>
                </c:pt>
                <c:pt idx="20">
                  <c:v>Nutlin-3 (0.548)</c:v>
                </c:pt>
                <c:pt idx="22">
                  <c:v>AZD0530 (0.589)</c:v>
                </c:pt>
                <c:pt idx="24">
                  <c:v>PF2341066 (0.673)</c:v>
                </c:pt>
                <c:pt idx="26">
                  <c:v>L-685458 (0.623)</c:v>
                </c:pt>
                <c:pt idx="28">
                  <c:v>ZD-6474 (0.611)</c:v>
                </c:pt>
                <c:pt idx="30">
                  <c:v>Sorafenib (0.583)</c:v>
                </c:pt>
                <c:pt idx="32">
                  <c:v>LBW242 (0.542)</c:v>
                </c:pt>
                <c:pt idx="34">
                  <c:v>PD-0332991 (0.65)</c:v>
                </c:pt>
                <c:pt idx="36">
                  <c:v>PLX4720 (0.591)</c:v>
                </c:pt>
                <c:pt idx="38">
                  <c:v>RAF265 (0.683)</c:v>
                </c:pt>
                <c:pt idx="40">
                  <c:v>TAE684 (0.738)</c:v>
                </c:pt>
                <c:pt idx="42">
                  <c:v>TKI258 (0.664)</c:v>
                </c:pt>
                <c:pt idx="44">
                  <c:v>Erlotinib (0.805)</c:v>
                </c:pt>
              </c:strCache>
            </c:strRef>
          </c:cat>
          <c:val>
            <c:numRef>
              <c:f>Sheet1!$B$87:$AT$87</c:f>
              <c:numCache>
                <c:formatCode>General</c:formatCode>
                <c:ptCount val="45"/>
                <c:pt idx="0">
                  <c:v>9.8482162063164722E-2</c:v>
                </c:pt>
                <c:pt idx="2">
                  <c:v>0.13076352331769914</c:v>
                </c:pt>
                <c:pt idx="4">
                  <c:v>0.15253047379709717</c:v>
                </c:pt>
                <c:pt idx="6">
                  <c:v>0.11225278638408387</c:v>
                </c:pt>
                <c:pt idx="8">
                  <c:v>0.12736034380061001</c:v>
                </c:pt>
                <c:pt idx="10">
                  <c:v>0.13362509743290985</c:v>
                </c:pt>
                <c:pt idx="12">
                  <c:v>0.15164026108822667</c:v>
                </c:pt>
                <c:pt idx="14">
                  <c:v>0.10946990403017387</c:v>
                </c:pt>
                <c:pt idx="16">
                  <c:v>0.12158544112548331</c:v>
                </c:pt>
                <c:pt idx="18">
                  <c:v>0.12439767917815696</c:v>
                </c:pt>
                <c:pt idx="20">
                  <c:v>0.12616435332193821</c:v>
                </c:pt>
                <c:pt idx="22">
                  <c:v>0.11453841511329477</c:v>
                </c:pt>
                <c:pt idx="24">
                  <c:v>0.12319160311036247</c:v>
                </c:pt>
                <c:pt idx="26">
                  <c:v>0.11707537373594273</c:v>
                </c:pt>
                <c:pt idx="28">
                  <c:v>0.10668537648192358</c:v>
                </c:pt>
                <c:pt idx="30">
                  <c:v>0.11735665262780216</c:v>
                </c:pt>
                <c:pt idx="32">
                  <c:v>0.11697607852115224</c:v>
                </c:pt>
                <c:pt idx="34">
                  <c:v>0.13165481815690652</c:v>
                </c:pt>
                <c:pt idx="36">
                  <c:v>0.113773918760712</c:v>
                </c:pt>
                <c:pt idx="38">
                  <c:v>0.13842733647726274</c:v>
                </c:pt>
                <c:pt idx="40">
                  <c:v>0.1153373816097092</c:v>
                </c:pt>
                <c:pt idx="42">
                  <c:v>0.13583348278629473</c:v>
                </c:pt>
                <c:pt idx="44">
                  <c:v>9.8645911406097145E-2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CC3-42B8-9393-ECB10BE8680F}"/>
            </c:ext>
          </c:extLst>
        </c:ser>
        <c:ser>
          <c:idx val="4"/>
          <c:order val="4"/>
          <c:tx>
            <c:strRef>
              <c:f>Sheet1!$A$88</c:f>
              <c:strCache>
                <c:ptCount val="1"/>
                <c:pt idx="0">
                  <c:v>Ridge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Sheet1!$B$83:$AT$83</c:f>
              <c:strCache>
                <c:ptCount val="45"/>
                <c:pt idx="0">
                  <c:v>Lapatinib (0.822)</c:v>
                </c:pt>
                <c:pt idx="2">
                  <c:v>Panobinostat (0.846)</c:v>
                </c:pt>
                <c:pt idx="4">
                  <c:v>Paclitaxel (0.83)</c:v>
                </c:pt>
                <c:pt idx="6">
                  <c:v>Irinotecan (0.762)</c:v>
                </c:pt>
                <c:pt idx="8">
                  <c:v>PD-0325901 (0.873)</c:v>
                </c:pt>
                <c:pt idx="10">
                  <c:v>AZD6244 (0.883)</c:v>
                </c:pt>
                <c:pt idx="12">
                  <c:v>Nilotinib (0691)</c:v>
                </c:pt>
                <c:pt idx="14">
                  <c:v>AEW541 (0.713)</c:v>
                </c:pt>
                <c:pt idx="16">
                  <c:v>17-AAG (0.679)</c:v>
                </c:pt>
                <c:pt idx="18">
                  <c:v>PHA-665752 (0.564)</c:v>
                </c:pt>
                <c:pt idx="20">
                  <c:v>Nutlin-3 (0.548)</c:v>
                </c:pt>
                <c:pt idx="22">
                  <c:v>AZD0530 (0.589)</c:v>
                </c:pt>
                <c:pt idx="24">
                  <c:v>PF2341066 (0.673)</c:v>
                </c:pt>
                <c:pt idx="26">
                  <c:v>L-685458 (0.623)</c:v>
                </c:pt>
                <c:pt idx="28">
                  <c:v>ZD-6474 (0.611)</c:v>
                </c:pt>
                <c:pt idx="30">
                  <c:v>Sorafenib (0.583)</c:v>
                </c:pt>
                <c:pt idx="32">
                  <c:v>LBW242 (0.542)</c:v>
                </c:pt>
                <c:pt idx="34">
                  <c:v>PD-0332991 (0.65)</c:v>
                </c:pt>
                <c:pt idx="36">
                  <c:v>PLX4720 (0.591)</c:v>
                </c:pt>
                <c:pt idx="38">
                  <c:v>RAF265 (0.683)</c:v>
                </c:pt>
                <c:pt idx="40">
                  <c:v>TAE684 (0.738)</c:v>
                </c:pt>
                <c:pt idx="42">
                  <c:v>TKI258 (0.664)</c:v>
                </c:pt>
                <c:pt idx="44">
                  <c:v>Erlotinib (0.805)</c:v>
                </c:pt>
              </c:strCache>
            </c:strRef>
          </c:cat>
          <c:val>
            <c:numRef>
              <c:f>Sheet1!$B$88:$AT$88</c:f>
              <c:numCache>
                <c:formatCode>General</c:formatCode>
                <c:ptCount val="45"/>
                <c:pt idx="0">
                  <c:v>1.2445359194006401E-2</c:v>
                </c:pt>
                <c:pt idx="2">
                  <c:v>1.753423368821258E-2</c:v>
                </c:pt>
                <c:pt idx="4">
                  <c:v>2.1500017835249935E-2</c:v>
                </c:pt>
                <c:pt idx="6">
                  <c:v>1.4977779888669676E-2</c:v>
                </c:pt>
                <c:pt idx="8">
                  <c:v>2.0270020759335858E-2</c:v>
                </c:pt>
                <c:pt idx="10">
                  <c:v>1.3874088327263079E-2</c:v>
                </c:pt>
                <c:pt idx="12">
                  <c:v>1.828608116585459E-2</c:v>
                </c:pt>
                <c:pt idx="14">
                  <c:v>1.1322393530064522E-2</c:v>
                </c:pt>
                <c:pt idx="16">
                  <c:v>1.4006105238787009E-2</c:v>
                </c:pt>
                <c:pt idx="18">
                  <c:v>1.8514032715917023E-2</c:v>
                </c:pt>
                <c:pt idx="20">
                  <c:v>1.3171969799772573E-2</c:v>
                </c:pt>
                <c:pt idx="22">
                  <c:v>1.0250421684337208E-2</c:v>
                </c:pt>
                <c:pt idx="24">
                  <c:v>1.1861349909028754E-2</c:v>
                </c:pt>
                <c:pt idx="26">
                  <c:v>8.7932452173787017E-3</c:v>
                </c:pt>
                <c:pt idx="28">
                  <c:v>1.0852319698558051E-2</c:v>
                </c:pt>
                <c:pt idx="30">
                  <c:v>1.0850847461945741E-2</c:v>
                </c:pt>
                <c:pt idx="32">
                  <c:v>1.262942175989817E-2</c:v>
                </c:pt>
                <c:pt idx="34">
                  <c:v>9.8211735574383584E-3</c:v>
                </c:pt>
                <c:pt idx="36">
                  <c:v>1.2029168795315138E-2</c:v>
                </c:pt>
                <c:pt idx="38">
                  <c:v>1.7238657590112658E-2</c:v>
                </c:pt>
                <c:pt idx="40">
                  <c:v>1.2741258592753789E-2</c:v>
                </c:pt>
                <c:pt idx="42">
                  <c:v>9.0112062332746157E-3</c:v>
                </c:pt>
                <c:pt idx="44">
                  <c:v>1.0018318521451904E-2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CC3-42B8-9393-ECB10BE8680F}"/>
            </c:ext>
          </c:extLst>
        </c:ser>
        <c:ser>
          <c:idx val="5"/>
          <c:order val="5"/>
          <c:tx>
            <c:strRef>
              <c:f>Sheet1!$A$89</c:f>
              <c:strCache>
                <c:ptCount val="1"/>
                <c:pt idx="0">
                  <c:v>ElasticNet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Sheet1!$B$83:$AT$83</c:f>
              <c:strCache>
                <c:ptCount val="45"/>
                <c:pt idx="0">
                  <c:v>Lapatinib (0.822)</c:v>
                </c:pt>
                <c:pt idx="2">
                  <c:v>Panobinostat (0.846)</c:v>
                </c:pt>
                <c:pt idx="4">
                  <c:v>Paclitaxel (0.83)</c:v>
                </c:pt>
                <c:pt idx="6">
                  <c:v>Irinotecan (0.762)</c:v>
                </c:pt>
                <c:pt idx="8">
                  <c:v>PD-0325901 (0.873)</c:v>
                </c:pt>
                <c:pt idx="10">
                  <c:v>AZD6244 (0.883)</c:v>
                </c:pt>
                <c:pt idx="12">
                  <c:v>Nilotinib (0691)</c:v>
                </c:pt>
                <c:pt idx="14">
                  <c:v>AEW541 (0.713)</c:v>
                </c:pt>
                <c:pt idx="16">
                  <c:v>17-AAG (0.679)</c:v>
                </c:pt>
                <c:pt idx="18">
                  <c:v>PHA-665752 (0.564)</c:v>
                </c:pt>
                <c:pt idx="20">
                  <c:v>Nutlin-3 (0.548)</c:v>
                </c:pt>
                <c:pt idx="22">
                  <c:v>AZD0530 (0.589)</c:v>
                </c:pt>
                <c:pt idx="24">
                  <c:v>PF2341066 (0.673)</c:v>
                </c:pt>
                <c:pt idx="26">
                  <c:v>L-685458 (0.623)</c:v>
                </c:pt>
                <c:pt idx="28">
                  <c:v>ZD-6474 (0.611)</c:v>
                </c:pt>
                <c:pt idx="30">
                  <c:v>Sorafenib (0.583)</c:v>
                </c:pt>
                <c:pt idx="32">
                  <c:v>LBW242 (0.542)</c:v>
                </c:pt>
                <c:pt idx="34">
                  <c:v>PD-0332991 (0.65)</c:v>
                </c:pt>
                <c:pt idx="36">
                  <c:v>PLX4720 (0.591)</c:v>
                </c:pt>
                <c:pt idx="38">
                  <c:v>RAF265 (0.683)</c:v>
                </c:pt>
                <c:pt idx="40">
                  <c:v>TAE684 (0.738)</c:v>
                </c:pt>
                <c:pt idx="42">
                  <c:v>TKI258 (0.664)</c:v>
                </c:pt>
                <c:pt idx="44">
                  <c:v>Erlotinib (0.805)</c:v>
                </c:pt>
              </c:strCache>
            </c:strRef>
          </c:cat>
          <c:val>
            <c:numRef>
              <c:f>Sheet1!$B$89:$AT$89</c:f>
              <c:numCache>
                <c:formatCode>General</c:formatCode>
                <c:ptCount val="45"/>
                <c:pt idx="0">
                  <c:v>0.12436441782662971</c:v>
                </c:pt>
                <c:pt idx="2">
                  <c:v>0.13997164583474797</c:v>
                </c:pt>
                <c:pt idx="4">
                  <c:v>0.16140163540843255</c:v>
                </c:pt>
                <c:pt idx="6">
                  <c:v>0.10962623405005682</c:v>
                </c:pt>
                <c:pt idx="8">
                  <c:v>0.14789701317039911</c:v>
                </c:pt>
                <c:pt idx="10">
                  <c:v>0.12869811457545768</c:v>
                </c:pt>
                <c:pt idx="12">
                  <c:v>0.12162026011065047</c:v>
                </c:pt>
                <c:pt idx="14">
                  <c:v>0.11639539313631433</c:v>
                </c:pt>
                <c:pt idx="16">
                  <c:v>0.12056108386200841</c:v>
                </c:pt>
                <c:pt idx="18">
                  <c:v>0.11183980101533728</c:v>
                </c:pt>
                <c:pt idx="20">
                  <c:v>0.13477323009843145</c:v>
                </c:pt>
                <c:pt idx="22">
                  <c:v>0.11592186109733764</c:v>
                </c:pt>
                <c:pt idx="24">
                  <c:v>0.11357324381502008</c:v>
                </c:pt>
                <c:pt idx="26">
                  <c:v>0.12984684313699066</c:v>
                </c:pt>
                <c:pt idx="28">
                  <c:v>0.11955443137534125</c:v>
                </c:pt>
                <c:pt idx="30">
                  <c:v>0.11508964932904336</c:v>
                </c:pt>
                <c:pt idx="32">
                  <c:v>0.10823279420689616</c:v>
                </c:pt>
                <c:pt idx="34">
                  <c:v>0.12433511587475266</c:v>
                </c:pt>
                <c:pt idx="36">
                  <c:v>0.12609279062698553</c:v>
                </c:pt>
                <c:pt idx="38">
                  <c:v>0.14052234379546835</c:v>
                </c:pt>
                <c:pt idx="40">
                  <c:v>0.11037939818159143</c:v>
                </c:pt>
                <c:pt idx="42">
                  <c:v>0.14079631116975203</c:v>
                </c:pt>
                <c:pt idx="44">
                  <c:v>0.1364580171943664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CC3-42B8-9393-ECB10BE8680F}"/>
            </c:ext>
          </c:extLst>
        </c:ser>
        <c:ser>
          <c:idx val="6"/>
          <c:order val="6"/>
          <c:tx>
            <c:strRef>
              <c:f>Sheet1!$A$90</c:f>
              <c:strCache>
                <c:ptCount val="1"/>
                <c:pt idx="0">
                  <c:v>ExtraTrees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Sheet1!$B$83:$AT$83</c:f>
              <c:strCache>
                <c:ptCount val="45"/>
                <c:pt idx="0">
                  <c:v>Lapatinib (0.822)</c:v>
                </c:pt>
                <c:pt idx="2">
                  <c:v>Panobinostat (0.846)</c:v>
                </c:pt>
                <c:pt idx="4">
                  <c:v>Paclitaxel (0.83)</c:v>
                </c:pt>
                <c:pt idx="6">
                  <c:v>Irinotecan (0.762)</c:v>
                </c:pt>
                <c:pt idx="8">
                  <c:v>PD-0325901 (0.873)</c:v>
                </c:pt>
                <c:pt idx="10">
                  <c:v>AZD6244 (0.883)</c:v>
                </c:pt>
                <c:pt idx="12">
                  <c:v>Nilotinib (0691)</c:v>
                </c:pt>
                <c:pt idx="14">
                  <c:v>AEW541 (0.713)</c:v>
                </c:pt>
                <c:pt idx="16">
                  <c:v>17-AAG (0.679)</c:v>
                </c:pt>
                <c:pt idx="18">
                  <c:v>PHA-665752 (0.564)</c:v>
                </c:pt>
                <c:pt idx="20">
                  <c:v>Nutlin-3 (0.548)</c:v>
                </c:pt>
                <c:pt idx="22">
                  <c:v>AZD0530 (0.589)</c:v>
                </c:pt>
                <c:pt idx="24">
                  <c:v>PF2341066 (0.673)</c:v>
                </c:pt>
                <c:pt idx="26">
                  <c:v>L-685458 (0.623)</c:v>
                </c:pt>
                <c:pt idx="28">
                  <c:v>ZD-6474 (0.611)</c:v>
                </c:pt>
                <c:pt idx="30">
                  <c:v>Sorafenib (0.583)</c:v>
                </c:pt>
                <c:pt idx="32">
                  <c:v>LBW242 (0.542)</c:v>
                </c:pt>
                <c:pt idx="34">
                  <c:v>PD-0332991 (0.65)</c:v>
                </c:pt>
                <c:pt idx="36">
                  <c:v>PLX4720 (0.591)</c:v>
                </c:pt>
                <c:pt idx="38">
                  <c:v>RAF265 (0.683)</c:v>
                </c:pt>
                <c:pt idx="40">
                  <c:v>TAE684 (0.738)</c:v>
                </c:pt>
                <c:pt idx="42">
                  <c:v>TKI258 (0.664)</c:v>
                </c:pt>
                <c:pt idx="44">
                  <c:v>Erlotinib (0.805)</c:v>
                </c:pt>
              </c:strCache>
            </c:strRef>
          </c:cat>
          <c:val>
            <c:numRef>
              <c:f>Sheet1!$B$90:$AT$90</c:f>
              <c:numCache>
                <c:formatCode>General</c:formatCode>
                <c:ptCount val="45"/>
                <c:pt idx="0">
                  <c:v>0.13677528376829773</c:v>
                </c:pt>
                <c:pt idx="2">
                  <c:v>0.11242367485915961</c:v>
                </c:pt>
                <c:pt idx="4">
                  <c:v>8.0358981050906386E-2</c:v>
                </c:pt>
                <c:pt idx="6">
                  <c:v>0.11165258519630357</c:v>
                </c:pt>
                <c:pt idx="8">
                  <c:v>0.1109244981443637</c:v>
                </c:pt>
                <c:pt idx="10">
                  <c:v>0.10968791027286309</c:v>
                </c:pt>
                <c:pt idx="12">
                  <c:v>0.10610822724090697</c:v>
                </c:pt>
                <c:pt idx="14">
                  <c:v>0.1087192056081645</c:v>
                </c:pt>
                <c:pt idx="16">
                  <c:v>0.10381513396869686</c:v>
                </c:pt>
                <c:pt idx="18">
                  <c:v>0.10698554386139826</c:v>
                </c:pt>
                <c:pt idx="20">
                  <c:v>9.547369715324644E-2</c:v>
                </c:pt>
                <c:pt idx="22">
                  <c:v>0.10458799832806739</c:v>
                </c:pt>
                <c:pt idx="24">
                  <c:v>0.12126404535367769</c:v>
                </c:pt>
                <c:pt idx="26">
                  <c:v>0.10820044661822506</c:v>
                </c:pt>
                <c:pt idx="28">
                  <c:v>0.10845531678179347</c:v>
                </c:pt>
                <c:pt idx="30">
                  <c:v>0.10560497984282005</c:v>
                </c:pt>
                <c:pt idx="32">
                  <c:v>9.0397694335810436E-2</c:v>
                </c:pt>
                <c:pt idx="34">
                  <c:v>0.10242591180718219</c:v>
                </c:pt>
                <c:pt idx="36">
                  <c:v>0.10644186071927089</c:v>
                </c:pt>
                <c:pt idx="38">
                  <c:v>9.3153426491769567E-2</c:v>
                </c:pt>
                <c:pt idx="40">
                  <c:v>0.12466690295705993</c:v>
                </c:pt>
                <c:pt idx="42">
                  <c:v>0.10504241481033608</c:v>
                </c:pt>
                <c:pt idx="44">
                  <c:v>0.12131538595016259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CC3-42B8-9393-ECB10BE8680F}"/>
            </c:ext>
          </c:extLst>
        </c:ser>
        <c:ser>
          <c:idx val="7"/>
          <c:order val="7"/>
          <c:tx>
            <c:strRef>
              <c:f>Sheet1!$A$91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Sheet1!$B$83:$AT$83</c:f>
              <c:strCache>
                <c:ptCount val="45"/>
                <c:pt idx="0">
                  <c:v>Lapatinib (0.822)</c:v>
                </c:pt>
                <c:pt idx="2">
                  <c:v>Panobinostat (0.846)</c:v>
                </c:pt>
                <c:pt idx="4">
                  <c:v>Paclitaxel (0.83)</c:v>
                </c:pt>
                <c:pt idx="6">
                  <c:v>Irinotecan (0.762)</c:v>
                </c:pt>
                <c:pt idx="8">
                  <c:v>PD-0325901 (0.873)</c:v>
                </c:pt>
                <c:pt idx="10">
                  <c:v>AZD6244 (0.883)</c:v>
                </c:pt>
                <c:pt idx="12">
                  <c:v>Nilotinib (0691)</c:v>
                </c:pt>
                <c:pt idx="14">
                  <c:v>AEW541 (0.713)</c:v>
                </c:pt>
                <c:pt idx="16">
                  <c:v>17-AAG (0.679)</c:v>
                </c:pt>
                <c:pt idx="18">
                  <c:v>PHA-665752 (0.564)</c:v>
                </c:pt>
                <c:pt idx="20">
                  <c:v>Nutlin-3 (0.548)</c:v>
                </c:pt>
                <c:pt idx="22">
                  <c:v>AZD0530 (0.589)</c:v>
                </c:pt>
                <c:pt idx="24">
                  <c:v>PF2341066 (0.673)</c:v>
                </c:pt>
                <c:pt idx="26">
                  <c:v>L-685458 (0.623)</c:v>
                </c:pt>
                <c:pt idx="28">
                  <c:v>ZD-6474 (0.611)</c:v>
                </c:pt>
                <c:pt idx="30">
                  <c:v>Sorafenib (0.583)</c:v>
                </c:pt>
                <c:pt idx="32">
                  <c:v>LBW242 (0.542)</c:v>
                </c:pt>
                <c:pt idx="34">
                  <c:v>PD-0332991 (0.65)</c:v>
                </c:pt>
                <c:pt idx="36">
                  <c:v>PLX4720 (0.591)</c:v>
                </c:pt>
                <c:pt idx="38">
                  <c:v>RAF265 (0.683)</c:v>
                </c:pt>
                <c:pt idx="40">
                  <c:v>TAE684 (0.738)</c:v>
                </c:pt>
                <c:pt idx="42">
                  <c:v>TKI258 (0.664)</c:v>
                </c:pt>
                <c:pt idx="44">
                  <c:v>Erlotinib (0.805)</c:v>
                </c:pt>
              </c:strCache>
            </c:strRef>
          </c:cat>
          <c:val>
            <c:numRef>
              <c:f>Sheet1!$B$91:$AT$91</c:f>
              <c:numCache>
                <c:formatCode>General</c:formatCode>
                <c:ptCount val="45"/>
                <c:pt idx="0">
                  <c:v>5.9545924184596449E-2</c:v>
                </c:pt>
                <c:pt idx="2">
                  <c:v>3.7117705116308582E-2</c:v>
                </c:pt>
                <c:pt idx="4">
                  <c:v>2.8039185582224138E-2</c:v>
                </c:pt>
                <c:pt idx="6">
                  <c:v>5.1796000573223436E-2</c:v>
                </c:pt>
                <c:pt idx="8">
                  <c:v>5.6463711062534908E-2</c:v>
                </c:pt>
                <c:pt idx="10">
                  <c:v>5.1564525874311221E-2</c:v>
                </c:pt>
                <c:pt idx="12">
                  <c:v>3.1994719852014943E-2</c:v>
                </c:pt>
                <c:pt idx="14">
                  <c:v>3.5128019298799447E-2</c:v>
                </c:pt>
                <c:pt idx="16">
                  <c:v>4.8338529421207518E-2</c:v>
                </c:pt>
                <c:pt idx="18">
                  <c:v>4.3470674633230656E-2</c:v>
                </c:pt>
                <c:pt idx="20">
                  <c:v>3.3956701072289257E-2</c:v>
                </c:pt>
                <c:pt idx="22">
                  <c:v>4.6293801155191598E-2</c:v>
                </c:pt>
                <c:pt idx="24">
                  <c:v>3.7034361604919713E-2</c:v>
                </c:pt>
                <c:pt idx="26">
                  <c:v>4.1668040164656917E-2</c:v>
                </c:pt>
                <c:pt idx="28">
                  <c:v>6.0504779421926794E-2</c:v>
                </c:pt>
                <c:pt idx="30">
                  <c:v>4.5078805871841737E-2</c:v>
                </c:pt>
                <c:pt idx="32">
                  <c:v>4.0087694608718964E-2</c:v>
                </c:pt>
                <c:pt idx="34">
                  <c:v>3.6569409365597327E-2</c:v>
                </c:pt>
                <c:pt idx="36">
                  <c:v>3.9357763502223371E-2</c:v>
                </c:pt>
                <c:pt idx="38">
                  <c:v>4.25269672742941E-2</c:v>
                </c:pt>
                <c:pt idx="40">
                  <c:v>4.1585647563905807E-2</c:v>
                </c:pt>
                <c:pt idx="42">
                  <c:v>3.4417535652752046E-2</c:v>
                </c:pt>
                <c:pt idx="44">
                  <c:v>7.7740291837882017E-2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CC3-42B8-9393-ECB10BE8680F}"/>
            </c:ext>
          </c:extLst>
        </c:ser>
        <c:ser>
          <c:idx val="8"/>
          <c:order val="8"/>
          <c:tx>
            <c:strRef>
              <c:f>Sheet1!$A$92</c:f>
              <c:strCache>
                <c:ptCount val="1"/>
                <c:pt idx="0">
                  <c:v>XGBoost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Sheet1!$B$83:$AT$83</c:f>
              <c:strCache>
                <c:ptCount val="45"/>
                <c:pt idx="0">
                  <c:v>Lapatinib (0.822)</c:v>
                </c:pt>
                <c:pt idx="2">
                  <c:v>Panobinostat (0.846)</c:v>
                </c:pt>
                <c:pt idx="4">
                  <c:v>Paclitaxel (0.83)</c:v>
                </c:pt>
                <c:pt idx="6">
                  <c:v>Irinotecan (0.762)</c:v>
                </c:pt>
                <c:pt idx="8">
                  <c:v>PD-0325901 (0.873)</c:v>
                </c:pt>
                <c:pt idx="10">
                  <c:v>AZD6244 (0.883)</c:v>
                </c:pt>
                <c:pt idx="12">
                  <c:v>Nilotinib (0691)</c:v>
                </c:pt>
                <c:pt idx="14">
                  <c:v>AEW541 (0.713)</c:v>
                </c:pt>
                <c:pt idx="16">
                  <c:v>17-AAG (0.679)</c:v>
                </c:pt>
                <c:pt idx="18">
                  <c:v>PHA-665752 (0.564)</c:v>
                </c:pt>
                <c:pt idx="20">
                  <c:v>Nutlin-3 (0.548)</c:v>
                </c:pt>
                <c:pt idx="22">
                  <c:v>AZD0530 (0.589)</c:v>
                </c:pt>
                <c:pt idx="24">
                  <c:v>PF2341066 (0.673)</c:v>
                </c:pt>
                <c:pt idx="26">
                  <c:v>L-685458 (0.623)</c:v>
                </c:pt>
                <c:pt idx="28">
                  <c:v>ZD-6474 (0.611)</c:v>
                </c:pt>
                <c:pt idx="30">
                  <c:v>Sorafenib (0.583)</c:v>
                </c:pt>
                <c:pt idx="32">
                  <c:v>LBW242 (0.542)</c:v>
                </c:pt>
                <c:pt idx="34">
                  <c:v>PD-0332991 (0.65)</c:v>
                </c:pt>
                <c:pt idx="36">
                  <c:v>PLX4720 (0.591)</c:v>
                </c:pt>
                <c:pt idx="38">
                  <c:v>RAF265 (0.683)</c:v>
                </c:pt>
                <c:pt idx="40">
                  <c:v>TAE684 (0.738)</c:v>
                </c:pt>
                <c:pt idx="42">
                  <c:v>TKI258 (0.664)</c:v>
                </c:pt>
                <c:pt idx="44">
                  <c:v>Erlotinib (0.805)</c:v>
                </c:pt>
              </c:strCache>
            </c:strRef>
          </c:cat>
          <c:val>
            <c:numRef>
              <c:f>Sheet1!$B$92:$AT$92</c:f>
              <c:numCache>
                <c:formatCode>General</c:formatCode>
                <c:ptCount val="45"/>
                <c:pt idx="0">
                  <c:v>0.11527408992445526</c:v>
                </c:pt>
                <c:pt idx="2">
                  <c:v>0.11453670979905475</c:v>
                </c:pt>
                <c:pt idx="4">
                  <c:v>0.11916402750249651</c:v>
                </c:pt>
                <c:pt idx="6">
                  <c:v>0.13622269148704572</c:v>
                </c:pt>
                <c:pt idx="8">
                  <c:v>0.11718978703830056</c:v>
                </c:pt>
                <c:pt idx="10">
                  <c:v>0.13352301574874098</c:v>
                </c:pt>
                <c:pt idx="12">
                  <c:v>0.11913910107103627</c:v>
                </c:pt>
                <c:pt idx="14">
                  <c:v>0.1446709049909882</c:v>
                </c:pt>
                <c:pt idx="16">
                  <c:v>0.13682467021378122</c:v>
                </c:pt>
                <c:pt idx="18">
                  <c:v>0.1238775009023646</c:v>
                </c:pt>
                <c:pt idx="20">
                  <c:v>0.11006308050361367</c:v>
                </c:pt>
                <c:pt idx="22">
                  <c:v>0.12180463707470576</c:v>
                </c:pt>
                <c:pt idx="24">
                  <c:v>0.13482397032173679</c:v>
                </c:pt>
                <c:pt idx="26">
                  <c:v>0.12235331013094017</c:v>
                </c:pt>
                <c:pt idx="28">
                  <c:v>0.13533636190484033</c:v>
                </c:pt>
                <c:pt idx="30">
                  <c:v>0.12514246765812564</c:v>
                </c:pt>
                <c:pt idx="32">
                  <c:v>0.12683129946045488</c:v>
                </c:pt>
                <c:pt idx="34">
                  <c:v>0.12122475784793069</c:v>
                </c:pt>
                <c:pt idx="36">
                  <c:v>0.14207159035580522</c:v>
                </c:pt>
                <c:pt idx="38">
                  <c:v>0.11098935175938821</c:v>
                </c:pt>
                <c:pt idx="40">
                  <c:v>0.13137544238623611</c:v>
                </c:pt>
                <c:pt idx="42">
                  <c:v>0.11136821431774746</c:v>
                </c:pt>
                <c:pt idx="44">
                  <c:v>0.10112084882152196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CC3-42B8-9393-ECB10BE8680F}"/>
            </c:ext>
          </c:extLst>
        </c:ser>
        <c:ser>
          <c:idx val="9"/>
          <c:order val="9"/>
          <c:tx>
            <c:strRef>
              <c:f>Sheet1!$A$93</c:f>
              <c:strCache>
                <c:ptCount val="1"/>
                <c:pt idx="0">
                  <c:v>AdaBoost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Sheet1!$B$83:$AT$83</c:f>
              <c:strCache>
                <c:ptCount val="45"/>
                <c:pt idx="0">
                  <c:v>Lapatinib (0.822)</c:v>
                </c:pt>
                <c:pt idx="2">
                  <c:v>Panobinostat (0.846)</c:v>
                </c:pt>
                <c:pt idx="4">
                  <c:v>Paclitaxel (0.83)</c:v>
                </c:pt>
                <c:pt idx="6">
                  <c:v>Irinotecan (0.762)</c:v>
                </c:pt>
                <c:pt idx="8">
                  <c:v>PD-0325901 (0.873)</c:v>
                </c:pt>
                <c:pt idx="10">
                  <c:v>AZD6244 (0.883)</c:v>
                </c:pt>
                <c:pt idx="12">
                  <c:v>Nilotinib (0691)</c:v>
                </c:pt>
                <c:pt idx="14">
                  <c:v>AEW541 (0.713)</c:v>
                </c:pt>
                <c:pt idx="16">
                  <c:v>17-AAG (0.679)</c:v>
                </c:pt>
                <c:pt idx="18">
                  <c:v>PHA-665752 (0.564)</c:v>
                </c:pt>
                <c:pt idx="20">
                  <c:v>Nutlin-3 (0.548)</c:v>
                </c:pt>
                <c:pt idx="22">
                  <c:v>AZD0530 (0.589)</c:v>
                </c:pt>
                <c:pt idx="24">
                  <c:v>PF2341066 (0.673)</c:v>
                </c:pt>
                <c:pt idx="26">
                  <c:v>L-685458 (0.623)</c:v>
                </c:pt>
                <c:pt idx="28">
                  <c:v>ZD-6474 (0.611)</c:v>
                </c:pt>
                <c:pt idx="30">
                  <c:v>Sorafenib (0.583)</c:v>
                </c:pt>
                <c:pt idx="32">
                  <c:v>LBW242 (0.542)</c:v>
                </c:pt>
                <c:pt idx="34">
                  <c:v>PD-0332991 (0.65)</c:v>
                </c:pt>
                <c:pt idx="36">
                  <c:v>PLX4720 (0.591)</c:v>
                </c:pt>
                <c:pt idx="38">
                  <c:v>RAF265 (0.683)</c:v>
                </c:pt>
                <c:pt idx="40">
                  <c:v>TAE684 (0.738)</c:v>
                </c:pt>
                <c:pt idx="42">
                  <c:v>TKI258 (0.664)</c:v>
                </c:pt>
                <c:pt idx="44">
                  <c:v>Erlotinib (0.805)</c:v>
                </c:pt>
              </c:strCache>
            </c:strRef>
          </c:cat>
          <c:val>
            <c:numRef>
              <c:f>Sheet1!$B$93:$AT$93</c:f>
              <c:numCache>
                <c:formatCode>General</c:formatCode>
                <c:ptCount val="45"/>
                <c:pt idx="0">
                  <c:v>9.6734075285698121E-2</c:v>
                </c:pt>
                <c:pt idx="2">
                  <c:v>9.7973266740690151E-2</c:v>
                </c:pt>
                <c:pt idx="4">
                  <c:v>0.1033929368366468</c:v>
                </c:pt>
                <c:pt idx="6">
                  <c:v>0.11780868586626295</c:v>
                </c:pt>
                <c:pt idx="8">
                  <c:v>9.6725157705253376E-2</c:v>
                </c:pt>
                <c:pt idx="10">
                  <c:v>0.11749646286681267</c:v>
                </c:pt>
                <c:pt idx="12">
                  <c:v>0.11882364197868392</c:v>
                </c:pt>
                <c:pt idx="14">
                  <c:v>0.13731971239247687</c:v>
                </c:pt>
                <c:pt idx="16">
                  <c:v>0.14214276259410197</c:v>
                </c:pt>
                <c:pt idx="18">
                  <c:v>0.11745506239222017</c:v>
                </c:pt>
                <c:pt idx="20">
                  <c:v>0.11791641715248577</c:v>
                </c:pt>
                <c:pt idx="22">
                  <c:v>0.11953258950583677</c:v>
                </c:pt>
                <c:pt idx="24">
                  <c:v>0.12122517995907707</c:v>
                </c:pt>
                <c:pt idx="26">
                  <c:v>0.12023093473613972</c:v>
                </c:pt>
                <c:pt idx="28">
                  <c:v>0.11233922852811126</c:v>
                </c:pt>
                <c:pt idx="30">
                  <c:v>0.14054062828853175</c:v>
                </c:pt>
                <c:pt idx="32">
                  <c:v>0.11034482426834838</c:v>
                </c:pt>
                <c:pt idx="34">
                  <c:v>0.11188911043675961</c:v>
                </c:pt>
                <c:pt idx="36">
                  <c:v>0.11910703770378177</c:v>
                </c:pt>
                <c:pt idx="38">
                  <c:v>0.11547477863890415</c:v>
                </c:pt>
                <c:pt idx="40">
                  <c:v>0.12320465893722572</c:v>
                </c:pt>
                <c:pt idx="42">
                  <c:v>0.11121718275556422</c:v>
                </c:pt>
                <c:pt idx="44">
                  <c:v>9.1240704139719436E-2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CC3-42B8-9393-ECB10BE868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482436927"/>
        <c:axId val="847850399"/>
      </c:barChart>
      <c:catAx>
        <c:axId val="4824369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7850399"/>
        <c:crosses val="autoZero"/>
        <c:auto val="1"/>
        <c:lblAlgn val="ctr"/>
        <c:lblOffset val="100"/>
        <c:noMultiLvlLbl val="0"/>
      </c:catAx>
      <c:valAx>
        <c:axId val="847850399"/>
        <c:scaling>
          <c:orientation val="minMax"/>
          <c:max val="1.0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4369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Performance of RFC meta-classifiers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Summary!$C$2</c:f>
              <c:strCache>
                <c:ptCount val="1"/>
                <c:pt idx="0">
                  <c:v>All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Summary!$B$3:$B$25</c:f>
              <c:strCache>
                <c:ptCount val="23"/>
                <c:pt idx="0">
                  <c:v>PD0325901</c:v>
                </c:pt>
                <c:pt idx="1">
                  <c:v>AZD6244</c:v>
                </c:pt>
                <c:pt idx="2">
                  <c:v>Paclitaxel</c:v>
                </c:pt>
                <c:pt idx="3">
                  <c:v>Panobinostat</c:v>
                </c:pt>
                <c:pt idx="4">
                  <c:v>Irinotecan</c:v>
                </c:pt>
                <c:pt idx="5">
                  <c:v>Erlotinib</c:v>
                </c:pt>
                <c:pt idx="6">
                  <c:v>Lapatinib</c:v>
                </c:pt>
                <c:pt idx="7">
                  <c:v>Nilotinib</c:v>
                </c:pt>
                <c:pt idx="8">
                  <c:v>TAE684</c:v>
                </c:pt>
                <c:pt idx="9">
                  <c:v>17AAG</c:v>
                </c:pt>
                <c:pt idx="10">
                  <c:v>RAF265</c:v>
                </c:pt>
                <c:pt idx="11">
                  <c:v>PF2341066</c:v>
                </c:pt>
                <c:pt idx="12">
                  <c:v>PD0332991</c:v>
                </c:pt>
                <c:pt idx="13">
                  <c:v>AEW541</c:v>
                </c:pt>
                <c:pt idx="14">
                  <c:v>TKI258</c:v>
                </c:pt>
                <c:pt idx="15">
                  <c:v>Nutlin3</c:v>
                </c:pt>
                <c:pt idx="16">
                  <c:v>ZD6474</c:v>
                </c:pt>
                <c:pt idx="17">
                  <c:v>AZD0.530</c:v>
                </c:pt>
                <c:pt idx="18">
                  <c:v>PLX4720</c:v>
                </c:pt>
                <c:pt idx="19">
                  <c:v>L685458</c:v>
                </c:pt>
                <c:pt idx="20">
                  <c:v>Sorafenib</c:v>
                </c:pt>
                <c:pt idx="21">
                  <c:v>PHA665752</c:v>
                </c:pt>
                <c:pt idx="22">
                  <c:v>LBW242</c:v>
                </c:pt>
              </c:strCache>
            </c:strRef>
          </c:cat>
          <c:val>
            <c:numRef>
              <c:f>Summary!$C$3:$C$25</c:f>
              <c:numCache>
                <c:formatCode>General</c:formatCode>
                <c:ptCount val="23"/>
                <c:pt idx="0">
                  <c:v>0.875</c:v>
                </c:pt>
                <c:pt idx="1">
                  <c:v>0.873</c:v>
                </c:pt>
                <c:pt idx="2">
                  <c:v>0.84099999999999997</c:v>
                </c:pt>
                <c:pt idx="3">
                  <c:v>0.82199999999999995</c:v>
                </c:pt>
                <c:pt idx="4">
                  <c:v>0.81100000000000005</c:v>
                </c:pt>
                <c:pt idx="5">
                  <c:v>0.79</c:v>
                </c:pt>
                <c:pt idx="6">
                  <c:v>0.77300000000000002</c:v>
                </c:pt>
                <c:pt idx="7">
                  <c:v>0.74199999999999999</c:v>
                </c:pt>
                <c:pt idx="8">
                  <c:v>0.72</c:v>
                </c:pt>
                <c:pt idx="9">
                  <c:v>0.71499999999999997</c:v>
                </c:pt>
                <c:pt idx="10">
                  <c:v>0.70099999999999996</c:v>
                </c:pt>
                <c:pt idx="11">
                  <c:v>0.68700000000000006</c:v>
                </c:pt>
                <c:pt idx="12">
                  <c:v>0.67300000000000004</c:v>
                </c:pt>
                <c:pt idx="13">
                  <c:v>0.65600000000000003</c:v>
                </c:pt>
                <c:pt idx="14">
                  <c:v>0.65300000000000002</c:v>
                </c:pt>
                <c:pt idx="15">
                  <c:v>0.63700000000000001</c:v>
                </c:pt>
                <c:pt idx="16">
                  <c:v>0.63100000000000001</c:v>
                </c:pt>
                <c:pt idx="17">
                  <c:v>0.61899999999999999</c:v>
                </c:pt>
                <c:pt idx="18">
                  <c:v>0.61699999999999999</c:v>
                </c:pt>
                <c:pt idx="19">
                  <c:v>0.58799999999999997</c:v>
                </c:pt>
                <c:pt idx="20">
                  <c:v>0.58399999999999996</c:v>
                </c:pt>
                <c:pt idx="21">
                  <c:v>0.57699999999999996</c:v>
                </c:pt>
                <c:pt idx="22">
                  <c:v>0.56000000000000005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23-412F-99EA-6526603C4898}"/>
            </c:ext>
          </c:extLst>
        </c:ser>
        <c:ser>
          <c:idx val="1"/>
          <c:order val="1"/>
          <c:tx>
            <c:strRef>
              <c:f>Summary!$D$2</c:f>
              <c:strCache>
                <c:ptCount val="1"/>
                <c:pt idx="0">
                  <c:v>RNA-only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Summary!$B$3:$B$25</c:f>
              <c:strCache>
                <c:ptCount val="23"/>
                <c:pt idx="0">
                  <c:v>PD0325901</c:v>
                </c:pt>
                <c:pt idx="1">
                  <c:v>AZD6244</c:v>
                </c:pt>
                <c:pt idx="2">
                  <c:v>Paclitaxel</c:v>
                </c:pt>
                <c:pt idx="3">
                  <c:v>Panobinostat</c:v>
                </c:pt>
                <c:pt idx="4">
                  <c:v>Irinotecan</c:v>
                </c:pt>
                <c:pt idx="5">
                  <c:v>Erlotinib</c:v>
                </c:pt>
                <c:pt idx="6">
                  <c:v>Lapatinib</c:v>
                </c:pt>
                <c:pt idx="7">
                  <c:v>Nilotinib</c:v>
                </c:pt>
                <c:pt idx="8">
                  <c:v>TAE684</c:v>
                </c:pt>
                <c:pt idx="9">
                  <c:v>17AAG</c:v>
                </c:pt>
                <c:pt idx="10">
                  <c:v>RAF265</c:v>
                </c:pt>
                <c:pt idx="11">
                  <c:v>PF2341066</c:v>
                </c:pt>
                <c:pt idx="12">
                  <c:v>PD0332991</c:v>
                </c:pt>
                <c:pt idx="13">
                  <c:v>AEW541</c:v>
                </c:pt>
                <c:pt idx="14">
                  <c:v>TKI258</c:v>
                </c:pt>
                <c:pt idx="15">
                  <c:v>Nutlin3</c:v>
                </c:pt>
                <c:pt idx="16">
                  <c:v>ZD6474</c:v>
                </c:pt>
                <c:pt idx="17">
                  <c:v>AZD0.530</c:v>
                </c:pt>
                <c:pt idx="18">
                  <c:v>PLX4720</c:v>
                </c:pt>
                <c:pt idx="19">
                  <c:v>L685458</c:v>
                </c:pt>
                <c:pt idx="20">
                  <c:v>Sorafenib</c:v>
                </c:pt>
                <c:pt idx="21">
                  <c:v>PHA665752</c:v>
                </c:pt>
                <c:pt idx="22">
                  <c:v>LBW242</c:v>
                </c:pt>
              </c:strCache>
            </c:strRef>
          </c:cat>
          <c:val>
            <c:numRef>
              <c:f>Summary!$D$3:$D$25</c:f>
              <c:numCache>
                <c:formatCode>General</c:formatCode>
                <c:ptCount val="23"/>
                <c:pt idx="0">
                  <c:v>0.86399999999999999</c:v>
                </c:pt>
                <c:pt idx="1">
                  <c:v>0.86499999999999999</c:v>
                </c:pt>
                <c:pt idx="2">
                  <c:v>0.84399999999999997</c:v>
                </c:pt>
                <c:pt idx="3">
                  <c:v>0.81799999999999995</c:v>
                </c:pt>
                <c:pt idx="4">
                  <c:v>0.83299999999999996</c:v>
                </c:pt>
                <c:pt idx="5">
                  <c:v>0.82099999999999995</c:v>
                </c:pt>
                <c:pt idx="6">
                  <c:v>0.76500000000000001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23-412F-99EA-6526603C48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8"/>
        <c:overlap val="-4"/>
        <c:axId val="934978432"/>
        <c:axId val="702841392"/>
      </c:barChart>
      <c:catAx>
        <c:axId val="93497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2841392"/>
        <c:crosses val="autoZero"/>
        <c:auto val="1"/>
        <c:lblAlgn val="ctr"/>
        <c:lblOffset val="100"/>
        <c:noMultiLvlLbl val="0"/>
      </c:catAx>
      <c:valAx>
        <c:axId val="702841392"/>
        <c:scaling>
          <c:orientation val="minMax"/>
          <c:max val="1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ROC-AUC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4978432"/>
        <c:crosses val="autoZero"/>
        <c:crossBetween val="between"/>
        <c:majorUnit val="0.1"/>
        <c:minorUnit val="5.000000000000001E-2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b-L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2AD99-C8D0-4A84-9335-5A9B802B40CF}" type="datetimeFigureOut">
              <a:rPr lang="lb-LU" smtClean="0"/>
              <a:pPr/>
              <a:t>14.10.22</a:t>
            </a:fld>
            <a:endParaRPr lang="lb-L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b-L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F1ECB-F45B-499C-B19B-FA29906B876F}" type="slidenum">
              <a:rPr lang="lb-LU" smtClean="0"/>
              <a:pPr/>
              <a:t>‹#›</a:t>
            </a:fld>
            <a:endParaRPr lang="lb-LU"/>
          </a:p>
        </p:txBody>
      </p:sp>
    </p:spTree>
    <p:extLst>
      <p:ext uri="{BB962C8B-B14F-4D97-AF65-F5344CB8AC3E}">
        <p14:creationId xmlns:p14="http://schemas.microsoft.com/office/powerpoint/2010/main" val="3229890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A63E1-A2A2-6F4B-A381-048F498A91E8}" type="datetimeFigureOut">
              <a:rPr lang="en-US" smtClean="0"/>
              <a:pPr/>
              <a:t>10/14/2022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9B461A-2F76-9B45-BD8C-695B6B1FEE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65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b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9B461A-2F76-9B45-BD8C-695B6B1FEE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0966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B461A-2F76-9B45-BD8C-695B6B1FEEA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B461A-2F76-9B45-BD8C-695B6B1FEEA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79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r>
              <a:rPr lang="fr-FR" dirty="0"/>
              <a:t> 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0FA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20"/>
          <p:cNvGrpSpPr/>
          <p:nvPr userDrawn="1"/>
        </p:nvGrpSpPr>
        <p:grpSpPr>
          <a:xfrm>
            <a:off x="7790625" y="692065"/>
            <a:ext cx="867600" cy="607703"/>
            <a:chOff x="6793675" y="550964"/>
            <a:chExt cx="867600" cy="607703"/>
          </a:xfrm>
        </p:grpSpPr>
        <p:grpSp>
          <p:nvGrpSpPr>
            <p:cNvPr id="10" name="Group 17"/>
            <p:cNvGrpSpPr/>
            <p:nvPr userDrawn="1"/>
          </p:nvGrpSpPr>
          <p:grpSpPr>
            <a:xfrm>
              <a:off x="6793675" y="550964"/>
              <a:ext cx="867600" cy="576072"/>
              <a:chOff x="7778187" y="681228"/>
              <a:chExt cx="900000" cy="576072"/>
            </a:xfrm>
          </p:grpSpPr>
          <p:sp>
            <p:nvSpPr>
              <p:cNvPr id="12" name="Rounded Rectangle 18"/>
              <p:cNvSpPr/>
              <p:nvPr userDrawn="1"/>
            </p:nvSpPr>
            <p:spPr>
              <a:xfrm>
                <a:off x="7778187" y="681228"/>
                <a:ext cx="900000" cy="57607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  <p:sp>
            <p:nvSpPr>
              <p:cNvPr id="13" name="Rectangle 12"/>
              <p:cNvSpPr/>
              <p:nvPr userDrawn="1"/>
            </p:nvSpPr>
            <p:spPr>
              <a:xfrm>
                <a:off x="7778187" y="1088020"/>
                <a:ext cx="900000" cy="169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</p:grpSp>
        <p:pic>
          <p:nvPicPr>
            <p:cNvPr id="11" name="Picture 21" descr="UNI_logo_quadri_def.pdf"/>
            <p:cNvPicPr>
              <a:picLocks noChangeAspect="1"/>
            </p:cNvPicPr>
            <p:nvPr userDrawn="1"/>
          </p:nvPicPr>
          <p:blipFill>
            <a:blip r:embed="rId2"/>
            <a:srcRect l="24471" t="27051" r="21988" b="29129"/>
            <a:stretch>
              <a:fillRect/>
            </a:stretch>
          </p:blipFill>
          <p:spPr>
            <a:xfrm>
              <a:off x="6944400" y="658757"/>
              <a:ext cx="610801" cy="499910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9906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fr-CH" dirty="0"/>
              <a:t>Click to edit Master title style</a:t>
            </a:r>
            <a:br>
              <a:rPr lang="fr-CH" dirty="0"/>
            </a:br>
            <a:br>
              <a:rPr lang="fr-CH" dirty="0"/>
            </a:br>
            <a:endParaRPr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6887" y="1800000"/>
            <a:ext cx="8136000" cy="4868863"/>
          </a:xfrm>
          <a:prstGeom prst="rect">
            <a:avLst/>
          </a:prstGeom>
        </p:spPr>
        <p:txBody>
          <a:bodyPr vert="horz" lIns="0" tIns="0" rIns="0" bIns="0"/>
          <a:lstStyle>
            <a:lvl1pPr marL="230400" indent="-230400">
              <a:spcBef>
                <a:spcPts val="20"/>
              </a:spcBef>
              <a:buClr>
                <a:srgbClr val="0FA5B0"/>
              </a:buClr>
              <a:buSzPct val="100000"/>
              <a:buFont typeface="Wingdings" charset="2"/>
              <a:buChar char="§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457200" indent="-230400">
              <a:spcBef>
                <a:spcPts val="600"/>
              </a:spcBef>
              <a:buClr>
                <a:srgbClr val="0FA5B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687600">
              <a:spcBef>
                <a:spcPts val="600"/>
              </a:spcBef>
              <a:buClr>
                <a:srgbClr val="0FA5B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 marL="914400">
              <a:spcBef>
                <a:spcPts val="600"/>
              </a:spcBef>
              <a:buClr>
                <a:srgbClr val="0FA5B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 marL="1144800">
              <a:spcBef>
                <a:spcPts val="600"/>
              </a:spcBef>
              <a:buClr>
                <a:srgbClr val="0FA5B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24" y="947930"/>
            <a:ext cx="3443988" cy="2662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ag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Rectangle 11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0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yperlien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4983164" cy="617412"/>
          </a:xfrm>
          <a:prstGeom prst="rect">
            <a:avLst/>
          </a:prstGeom>
        </p:spPr>
        <p:txBody>
          <a:bodyPr vert="horz" lIns="0" tIns="0" rIns="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tabLst/>
              <a:defRPr sz="2000"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  <a:p>
            <a:pPr lvl="0"/>
            <a:endParaRPr lang="fr-CH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8473" y="2520000"/>
            <a:ext cx="4983165" cy="4144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chemeClr val="accent1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0301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yperlien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4983164" cy="617412"/>
          </a:xfrm>
          <a:prstGeom prst="rect">
            <a:avLst/>
          </a:prstGeom>
        </p:spPr>
        <p:txBody>
          <a:bodyPr vert="horz" lIns="0" tIns="0" rIns="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tabLst/>
              <a:defRPr sz="2000"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  <a:p>
            <a:pPr lvl="0"/>
            <a:endParaRPr lang="fr-CH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8473" y="2520000"/>
            <a:ext cx="4983165" cy="4144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chemeClr val="accent2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2929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yperlien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4983164" cy="617412"/>
          </a:xfrm>
          <a:prstGeom prst="rect">
            <a:avLst/>
          </a:prstGeom>
        </p:spPr>
        <p:txBody>
          <a:bodyPr vert="horz" lIns="0" tIns="0" rIns="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tabLst/>
              <a:defRPr sz="2000"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  <a:p>
            <a:pPr lvl="0"/>
            <a:endParaRPr lang="fr-CH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8473" y="2520000"/>
            <a:ext cx="4983165" cy="4144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chemeClr val="accent3"/>
              </a:buClr>
              <a:buSzPct val="75000"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3670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yperlien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4983164" cy="617412"/>
          </a:xfrm>
          <a:prstGeom prst="rect">
            <a:avLst/>
          </a:prstGeom>
        </p:spPr>
        <p:txBody>
          <a:bodyPr vert="horz" lIns="0" tIns="0" rIns="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tabLst/>
              <a:defRPr sz="2000"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  <a:p>
            <a:pPr lvl="0"/>
            <a:endParaRPr lang="fr-CH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8473" y="2520000"/>
            <a:ext cx="4983165" cy="4144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chemeClr val="accent5"/>
              </a:buClr>
              <a:buSzPct val="75000"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9324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re - Bullet points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Rectangle 11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FF1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0" b="18390"/>
          <a:stretch/>
        </p:blipFill>
        <p:spPr bwMode="auto">
          <a:xfrm>
            <a:off x="-546100" y="550964"/>
            <a:ext cx="9944100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Espace réservé pour une image  3"/>
          <p:cNvSpPr>
            <a:spLocks noGrp="1"/>
          </p:cNvSpPr>
          <p:nvPr>
            <p:ph type="pic" sz="quarter" idx="13"/>
          </p:nvPr>
        </p:nvSpPr>
        <p:spPr>
          <a:xfrm>
            <a:off x="5694363" y="1776413"/>
            <a:ext cx="2962275" cy="4888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98474" y="658160"/>
            <a:ext cx="6130926" cy="2972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dirty="0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39145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98473" y="2520000"/>
            <a:ext cx="4983165" cy="4144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rgbClr val="E03739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498474" y="1771776"/>
            <a:ext cx="4983164" cy="674687"/>
          </a:xfrm>
          <a:prstGeom prst="rect">
            <a:avLst/>
          </a:prstGeom>
        </p:spPr>
        <p:txBody>
          <a:bodyPr vert="horz" lIns="0" tIns="0" rIns="0"/>
          <a:lstStyle>
            <a:lvl1pPr>
              <a:buNone/>
              <a:defRPr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3594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3"/>
          <p:cNvGrpSpPr/>
          <p:nvPr userDrawn="1"/>
        </p:nvGrpSpPr>
        <p:grpSpPr>
          <a:xfrm>
            <a:off x="7719023" y="5732426"/>
            <a:ext cx="1019412" cy="702000"/>
            <a:chOff x="7778187" y="681228"/>
            <a:chExt cx="900000" cy="576072"/>
          </a:xfrm>
        </p:grpSpPr>
        <p:sp>
          <p:nvSpPr>
            <p:cNvPr id="11" name="Rounded Rectangle 10"/>
            <p:cNvSpPr/>
            <p:nvPr userDrawn="1"/>
          </p:nvSpPr>
          <p:spPr>
            <a:xfrm>
              <a:off x="7778187" y="681228"/>
              <a:ext cx="900000" cy="5760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fr-LU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7778187" y="1088020"/>
              <a:ext cx="900000" cy="169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fr-LU"/>
            </a:p>
          </p:txBody>
        </p:sp>
      </p:grpSp>
      <p:sp>
        <p:nvSpPr>
          <p:cNvPr id="9" name="Rectangle 8"/>
          <p:cNvSpPr/>
          <p:nvPr userDrawn="1"/>
        </p:nvSpPr>
        <p:spPr>
          <a:xfrm>
            <a:off x="0" y="6434866"/>
            <a:ext cx="915921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pic>
        <p:nvPicPr>
          <p:cNvPr id="15" name="Picture 14" descr="UNI_logo_quadri_def.pdf"/>
          <p:cNvPicPr>
            <a:picLocks noChangeAspect="1"/>
          </p:cNvPicPr>
          <p:nvPr userDrawn="1"/>
        </p:nvPicPr>
        <p:blipFill>
          <a:blip r:embed="rId2"/>
          <a:srcRect l="24471" t="27051" r="21988" b="29129"/>
          <a:stretch>
            <a:fillRect/>
          </a:stretch>
        </p:blipFill>
        <p:spPr>
          <a:xfrm>
            <a:off x="7880676" y="5871628"/>
            <a:ext cx="747755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3249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2015-07-24_A7r_01588_Belval_LuxUni_light.jpg">
            <a:extLst>
              <a:ext uri="{FF2B5EF4-FFF2-40B4-BE49-F238E27FC236}">
                <a16:creationId xmlns:a16="http://schemas.microsoft.com/office/drawing/2014/main" id="{C8E3185F-CD3B-A647-B4A4-367CA250BC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06" y="0"/>
            <a:ext cx="9159212" cy="6483628"/>
          </a:xfrm>
          <a:prstGeom prst="rect">
            <a:avLst/>
          </a:prstGeom>
        </p:spPr>
      </p:pic>
      <p:sp>
        <p:nvSpPr>
          <p:cNvPr id="17" name="Rectangle 2"/>
          <p:cNvSpPr>
            <a:spLocks/>
          </p:cNvSpPr>
          <p:nvPr userDrawn="1"/>
        </p:nvSpPr>
        <p:spPr bwMode="auto">
          <a:xfrm>
            <a:off x="0" y="485021"/>
            <a:ext cx="9144000" cy="1350962"/>
          </a:xfrm>
          <a:prstGeom prst="rect">
            <a:avLst/>
          </a:prstGeom>
          <a:solidFill>
            <a:srgbClr val="000000">
              <a:alpha val="2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>
                    <a:alpha val="29803"/>
                  </a:srgbClr>
                </a:solidFill>
                <a:miter lim="800000"/>
                <a:headEnd/>
                <a:tailEnd/>
              </a14:hiddenLine>
            </a:ext>
          </a:extLst>
        </p:spPr>
        <p:txBody>
          <a:bodyPr lIns="0" tIns="180000" rIns="0" bIns="0" anchor="b" anchorCtr="0"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10" b="18390"/>
          <a:stretch/>
        </p:blipFill>
        <p:spPr bwMode="auto">
          <a:xfrm>
            <a:off x="-546100" y="5907010"/>
            <a:ext cx="9944100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6"/>
          <p:cNvSpPr>
            <a:spLocks/>
          </p:cNvSpPr>
          <p:nvPr userDrawn="1"/>
        </p:nvSpPr>
        <p:spPr bwMode="auto">
          <a:xfrm>
            <a:off x="0" y="485021"/>
            <a:ext cx="196850" cy="1350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E2344FF-B321-8C4E-9D7B-69BC9DECA042}"/>
              </a:ext>
            </a:extLst>
          </p:cNvPr>
          <p:cNvSpPr txBox="1">
            <a:spLocks/>
          </p:cNvSpPr>
          <p:nvPr userDrawn="1"/>
        </p:nvSpPr>
        <p:spPr>
          <a:xfrm>
            <a:off x="0" y="486000"/>
            <a:ext cx="3711575" cy="1349983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Tx/>
              <a:buNone/>
              <a:defRPr sz="2000" kern="120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b="0" i="0" dirty="0">
                <a:solidFill>
                  <a:srgbClr val="FFFFFF"/>
                </a:solidFill>
                <a:latin typeface="+mj-lt"/>
                <a:sym typeface="Gill Sans" charset="0"/>
              </a:rPr>
              <a:t>University of Luxembourg</a:t>
            </a:r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74882FD3-9FD2-434B-AC7F-878CCF0D0FB6}"/>
              </a:ext>
            </a:extLst>
          </p:cNvPr>
          <p:cNvSpPr txBox="1">
            <a:spLocks/>
          </p:cNvSpPr>
          <p:nvPr userDrawn="1"/>
        </p:nvSpPr>
        <p:spPr>
          <a:xfrm>
            <a:off x="0" y="1171201"/>
            <a:ext cx="3711575" cy="672387"/>
          </a:xfrm>
          <a:prstGeom prst="rect">
            <a:avLst/>
          </a:prstGeom>
        </p:spPr>
        <p:txBody>
          <a:bodyPr vert="horz" lIns="360000" tIns="72000" rIns="36000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400" b="0" i="0" kern="1200">
                <a:solidFill>
                  <a:schemeClr val="bg1"/>
                </a:solidFill>
                <a:latin typeface="Gill Sans Light"/>
                <a:ea typeface="+mn-ea"/>
                <a:cs typeface="Gill Sans Light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300" b="0" i="0" dirty="0">
              <a:solidFill>
                <a:srgbClr val="FFFFFF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85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D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r>
              <a:rPr lang="fr-FR" dirty="0"/>
              <a:t> 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5C0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5C0025"/>
              </a:solidFill>
            </a:endParaRPr>
          </a:p>
        </p:txBody>
      </p:sp>
      <p:grpSp>
        <p:nvGrpSpPr>
          <p:cNvPr id="7" name="Group 20"/>
          <p:cNvGrpSpPr/>
          <p:nvPr userDrawn="1"/>
        </p:nvGrpSpPr>
        <p:grpSpPr>
          <a:xfrm>
            <a:off x="7790625" y="692065"/>
            <a:ext cx="867600" cy="607703"/>
            <a:chOff x="6793675" y="550964"/>
            <a:chExt cx="867600" cy="607703"/>
          </a:xfrm>
        </p:grpSpPr>
        <p:grpSp>
          <p:nvGrpSpPr>
            <p:cNvPr id="8" name="Group 17"/>
            <p:cNvGrpSpPr/>
            <p:nvPr userDrawn="1"/>
          </p:nvGrpSpPr>
          <p:grpSpPr>
            <a:xfrm>
              <a:off x="6793675" y="550964"/>
              <a:ext cx="867600" cy="576072"/>
              <a:chOff x="7778187" y="681228"/>
              <a:chExt cx="900000" cy="576072"/>
            </a:xfrm>
          </p:grpSpPr>
          <p:sp>
            <p:nvSpPr>
              <p:cNvPr id="10" name="Rounded Rectangle 18"/>
              <p:cNvSpPr/>
              <p:nvPr userDrawn="1"/>
            </p:nvSpPr>
            <p:spPr>
              <a:xfrm>
                <a:off x="7778187" y="681228"/>
                <a:ext cx="900000" cy="57607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  <p:sp>
            <p:nvSpPr>
              <p:cNvPr id="11" name="Rectangle 10"/>
              <p:cNvSpPr/>
              <p:nvPr userDrawn="1"/>
            </p:nvSpPr>
            <p:spPr>
              <a:xfrm>
                <a:off x="7778187" y="1088020"/>
                <a:ext cx="900000" cy="169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</p:grpSp>
        <p:pic>
          <p:nvPicPr>
            <p:cNvPr id="9" name="Picture 21" descr="UNI_logo_quadri_def.pdf"/>
            <p:cNvPicPr>
              <a:picLocks noChangeAspect="1"/>
            </p:cNvPicPr>
            <p:nvPr userDrawn="1"/>
          </p:nvPicPr>
          <p:blipFill>
            <a:blip r:embed="rId2"/>
            <a:srcRect l="24471" t="27051" r="21988" b="29129"/>
            <a:stretch>
              <a:fillRect/>
            </a:stretch>
          </p:blipFill>
          <p:spPr>
            <a:xfrm>
              <a:off x="6944400" y="658757"/>
              <a:ext cx="610801" cy="499910"/>
            </a:xfrm>
            <a:prstGeom prst="rect">
              <a:avLst/>
            </a:prstGeom>
          </p:spPr>
        </p:pic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9906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fr-CH" dirty="0"/>
              <a:t>Click to edit Master title style</a:t>
            </a:r>
            <a:br>
              <a:rPr lang="fr-CH" dirty="0"/>
            </a:br>
            <a:br>
              <a:rPr lang="fr-CH" dirty="0"/>
            </a:br>
            <a:endParaRPr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6887" y="1800000"/>
            <a:ext cx="8136000" cy="4868863"/>
          </a:xfrm>
          <a:prstGeom prst="rect">
            <a:avLst/>
          </a:prstGeom>
        </p:spPr>
        <p:txBody>
          <a:bodyPr vert="horz" lIns="0" tIns="0" rIns="0" bIns="0"/>
          <a:lstStyle>
            <a:lvl1pPr marL="230400" indent="-230400">
              <a:spcBef>
                <a:spcPts val="20"/>
              </a:spcBef>
              <a:buClr>
                <a:srgbClr val="5C0025"/>
              </a:buClr>
              <a:buSzPct val="100000"/>
              <a:buFont typeface="Wingdings" charset="2"/>
              <a:buChar char="§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457200" indent="-230400">
              <a:spcBef>
                <a:spcPts val="600"/>
              </a:spcBef>
              <a:buClr>
                <a:srgbClr val="5C0025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687600">
              <a:spcBef>
                <a:spcPts val="600"/>
              </a:spcBef>
              <a:buClr>
                <a:srgbClr val="5C0025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 marL="914400">
              <a:spcBef>
                <a:spcPts val="600"/>
              </a:spcBef>
              <a:buClr>
                <a:srgbClr val="5C0025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 marL="1144800">
              <a:spcBef>
                <a:spcPts val="600"/>
              </a:spcBef>
              <a:buClr>
                <a:srgbClr val="5C0025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lang="en-US" dirty="0"/>
          </a:p>
        </p:txBody>
      </p:sp>
      <p:pic>
        <p:nvPicPr>
          <p:cNvPr id="15" name="Picture 3" descr="FDEF_Embleme_outline_ENG_vect_white.ai"/>
          <p:cNvPicPr>
            <a:picLocks noChangeAspect="1"/>
          </p:cNvPicPr>
          <p:nvPr userDrawn="1"/>
        </p:nvPicPr>
        <p:blipFill rotWithShape="1">
          <a:blip r:embed="rId3"/>
          <a:srcRect l="37156" t="48295" r="38766" b="47500"/>
          <a:stretch/>
        </p:blipFill>
        <p:spPr>
          <a:xfrm>
            <a:off x="436088" y="914403"/>
            <a:ext cx="3180324" cy="42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4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SH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r>
              <a:rPr lang="fr-FR" dirty="0"/>
              <a:t> 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E03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E03400"/>
              </a:solidFill>
            </a:endParaRPr>
          </a:p>
        </p:txBody>
      </p:sp>
      <p:grpSp>
        <p:nvGrpSpPr>
          <p:cNvPr id="9" name="Group 20"/>
          <p:cNvGrpSpPr/>
          <p:nvPr userDrawn="1"/>
        </p:nvGrpSpPr>
        <p:grpSpPr>
          <a:xfrm>
            <a:off x="7790625" y="692065"/>
            <a:ext cx="867600" cy="607703"/>
            <a:chOff x="6793675" y="550964"/>
            <a:chExt cx="867600" cy="607703"/>
          </a:xfrm>
        </p:grpSpPr>
        <p:grpSp>
          <p:nvGrpSpPr>
            <p:cNvPr id="10" name="Group 17"/>
            <p:cNvGrpSpPr/>
            <p:nvPr userDrawn="1"/>
          </p:nvGrpSpPr>
          <p:grpSpPr>
            <a:xfrm>
              <a:off x="6793675" y="550964"/>
              <a:ext cx="867600" cy="576072"/>
              <a:chOff x="7778187" y="681228"/>
              <a:chExt cx="900000" cy="576072"/>
            </a:xfrm>
          </p:grpSpPr>
          <p:sp>
            <p:nvSpPr>
              <p:cNvPr id="12" name="Rounded Rectangle 18"/>
              <p:cNvSpPr/>
              <p:nvPr userDrawn="1"/>
            </p:nvSpPr>
            <p:spPr>
              <a:xfrm>
                <a:off x="7778187" y="681228"/>
                <a:ext cx="900000" cy="57607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  <p:sp>
            <p:nvSpPr>
              <p:cNvPr id="13" name="Rectangle 12"/>
              <p:cNvSpPr/>
              <p:nvPr userDrawn="1"/>
            </p:nvSpPr>
            <p:spPr>
              <a:xfrm>
                <a:off x="7778187" y="1088020"/>
                <a:ext cx="900000" cy="169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</p:grpSp>
        <p:pic>
          <p:nvPicPr>
            <p:cNvPr id="11" name="Picture 21" descr="UNI_logo_quadri_def.pdf"/>
            <p:cNvPicPr>
              <a:picLocks noChangeAspect="1"/>
            </p:cNvPicPr>
            <p:nvPr userDrawn="1"/>
          </p:nvPicPr>
          <p:blipFill>
            <a:blip r:embed="rId2"/>
            <a:srcRect l="24471" t="27051" r="21988" b="29129"/>
            <a:stretch>
              <a:fillRect/>
            </a:stretch>
          </p:blipFill>
          <p:spPr>
            <a:xfrm>
              <a:off x="6944400" y="658757"/>
              <a:ext cx="610801" cy="499910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9906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fr-CH" dirty="0"/>
              <a:t>Click to edit Master title style</a:t>
            </a:r>
            <a:br>
              <a:rPr lang="fr-CH" dirty="0"/>
            </a:br>
            <a:br>
              <a:rPr lang="fr-CH" dirty="0"/>
            </a:br>
            <a:endParaRPr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6887" y="1800000"/>
            <a:ext cx="8136000" cy="4868863"/>
          </a:xfrm>
          <a:prstGeom prst="rect">
            <a:avLst/>
          </a:prstGeom>
        </p:spPr>
        <p:txBody>
          <a:bodyPr vert="horz" lIns="0" tIns="0" rIns="0" bIns="0"/>
          <a:lstStyle>
            <a:lvl1pPr marL="230400" indent="-230400">
              <a:spcBef>
                <a:spcPts val="20"/>
              </a:spcBef>
              <a:buClr>
                <a:srgbClr val="E03400"/>
              </a:buClr>
              <a:buSzPct val="100000"/>
              <a:buFont typeface="Wingdings" charset="2"/>
              <a:buChar char="§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457200" indent="-230400">
              <a:spcBef>
                <a:spcPts val="600"/>
              </a:spcBef>
              <a:buClr>
                <a:srgbClr val="E0340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687600">
              <a:spcBef>
                <a:spcPts val="600"/>
              </a:spcBef>
              <a:buClr>
                <a:srgbClr val="E0340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 marL="914400">
              <a:spcBef>
                <a:spcPts val="600"/>
              </a:spcBef>
              <a:buClr>
                <a:srgbClr val="E0340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 marL="1144800">
              <a:spcBef>
                <a:spcPts val="600"/>
              </a:spcBef>
              <a:buClr>
                <a:srgbClr val="E0340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912743"/>
            <a:ext cx="4037469" cy="31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6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 page">
    <p:bg>
      <p:bgPr>
        <a:gradFill flip="none" rotWithShape="1">
          <a:gsLst>
            <a:gs pos="0">
              <a:schemeClr val="bg1">
                <a:tint val="80000"/>
                <a:satMod val="300000"/>
                <a:alpha val="0"/>
              </a:schemeClr>
            </a:gs>
            <a:gs pos="100000">
              <a:srgbClr val="4C79AB">
                <a:alpha val="34000"/>
              </a:srgb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6876000"/>
          </a:xfrm>
          <a:prstGeom prst="rect">
            <a:avLst/>
          </a:prstGeom>
          <a:solidFill>
            <a:srgbClr val="00AA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516000"/>
            <a:ext cx="915921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790625" y="5949572"/>
            <a:ext cx="867600" cy="607703"/>
            <a:chOff x="6793675" y="550964"/>
            <a:chExt cx="867600" cy="607703"/>
          </a:xfrm>
        </p:grpSpPr>
        <p:grpSp>
          <p:nvGrpSpPr>
            <p:cNvPr id="20" name="Group 17"/>
            <p:cNvGrpSpPr/>
            <p:nvPr userDrawn="1"/>
          </p:nvGrpSpPr>
          <p:grpSpPr>
            <a:xfrm>
              <a:off x="6793675" y="550964"/>
              <a:ext cx="867600" cy="576072"/>
              <a:chOff x="7778187" y="681228"/>
              <a:chExt cx="900000" cy="576072"/>
            </a:xfrm>
          </p:grpSpPr>
          <p:sp>
            <p:nvSpPr>
              <p:cNvPr id="22" name="Rounded Rectangle 21"/>
              <p:cNvSpPr/>
              <p:nvPr userDrawn="1"/>
            </p:nvSpPr>
            <p:spPr>
              <a:xfrm>
                <a:off x="7778187" y="681228"/>
                <a:ext cx="900000" cy="57607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  <p:sp>
            <p:nvSpPr>
              <p:cNvPr id="23" name="Rectangle 22"/>
              <p:cNvSpPr/>
              <p:nvPr userDrawn="1"/>
            </p:nvSpPr>
            <p:spPr>
              <a:xfrm>
                <a:off x="7778187" y="1088020"/>
                <a:ext cx="900000" cy="169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</p:grpSp>
        <p:pic>
          <p:nvPicPr>
            <p:cNvPr id="21" name="Picture 20" descr="UNI_logo_quadri_def.pdf"/>
            <p:cNvPicPr>
              <a:picLocks noChangeAspect="1"/>
            </p:cNvPicPr>
            <p:nvPr userDrawn="1"/>
          </p:nvPicPr>
          <p:blipFill>
            <a:blip r:embed="rId2"/>
            <a:srcRect l="24471" t="27051" r="21988" b="29129"/>
            <a:stretch>
              <a:fillRect/>
            </a:stretch>
          </p:blipFill>
          <p:spPr>
            <a:xfrm>
              <a:off x="6944400" y="658757"/>
              <a:ext cx="610801" cy="49991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10" y="1820079"/>
            <a:ext cx="7861960" cy="283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5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page">
    <p:bg>
      <p:bgPr>
        <a:gradFill flip="none" rotWithShape="1">
          <a:gsLst>
            <a:gs pos="0">
              <a:schemeClr val="bg1">
                <a:tint val="80000"/>
                <a:satMod val="300000"/>
                <a:alpha val="0"/>
              </a:schemeClr>
            </a:gs>
            <a:gs pos="100000">
              <a:srgbClr val="4C79AB">
                <a:alpha val="34000"/>
              </a:srgb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1617300"/>
            <a:ext cx="9144000" cy="5258700"/>
          </a:xfrm>
          <a:prstGeom prst="rect">
            <a:avLst/>
          </a:prstGeom>
          <a:solidFill>
            <a:srgbClr val="00AA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Line 7"/>
          <p:cNvSpPr>
            <a:spLocks noChangeShapeType="1"/>
          </p:cNvSpPr>
          <p:nvPr userDrawn="1"/>
        </p:nvSpPr>
        <p:spPr bwMode="auto">
          <a:xfrm rot="10800000" flipH="1" flipV="1">
            <a:off x="0" y="4140200"/>
            <a:ext cx="2880000" cy="635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Line 8"/>
          <p:cNvSpPr>
            <a:spLocks noChangeShapeType="1"/>
          </p:cNvSpPr>
          <p:nvPr userDrawn="1"/>
        </p:nvSpPr>
        <p:spPr bwMode="auto">
          <a:xfrm rot="10800000" flipH="1">
            <a:off x="6278915" y="4140200"/>
            <a:ext cx="2880000" cy="635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468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288036" indent="0" algn="ctr">
              <a:buNone/>
              <a:defRPr/>
            </a:lvl2pPr>
            <a:lvl3pPr marL="576070" indent="0" algn="ctr">
              <a:buNone/>
              <a:defRPr/>
            </a:lvl3pPr>
            <a:lvl4pPr marL="864106" indent="0" algn="ctr">
              <a:buNone/>
              <a:defRPr/>
            </a:lvl4pPr>
            <a:lvl5pPr marL="1152142" indent="0" algn="ctr">
              <a:buNone/>
              <a:defRPr/>
            </a:lvl5pPr>
            <a:lvl6pPr marL="1440177" indent="0" algn="ctr">
              <a:buNone/>
              <a:defRPr/>
            </a:lvl6pPr>
            <a:lvl7pPr marL="1728212" indent="0" algn="ctr">
              <a:buNone/>
              <a:defRPr/>
            </a:lvl7pPr>
            <a:lvl8pPr marL="2016248" indent="0" algn="ctr">
              <a:buNone/>
              <a:defRPr/>
            </a:lvl8pPr>
            <a:lvl9pPr marL="2304283" indent="0" algn="ctr">
              <a:buNone/>
              <a:defRPr/>
            </a:lvl9pPr>
          </a:lstStyle>
          <a:p>
            <a:r>
              <a:rPr lang="fr-CH" dirty="0"/>
              <a:t>Click to edit Master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5800" y="2130028"/>
            <a:ext cx="7772400" cy="1470422"/>
          </a:xfrm>
          <a:prstGeom prst="rect">
            <a:avLst/>
          </a:prstGeom>
        </p:spPr>
        <p:txBody>
          <a:bodyPr vert="horz" lIns="57607" tIns="28804" rIns="57607" bIns="28804"/>
          <a:lstStyle>
            <a:lvl1pPr algn="ctr">
              <a:defRPr sz="3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fr-CH" dirty="0"/>
              <a:t>Click to edit Master title style</a:t>
            </a:r>
            <a:endParaRPr lang="en-US" dirty="0"/>
          </a:p>
        </p:txBody>
      </p:sp>
      <p:sp>
        <p:nvSpPr>
          <p:cNvPr id="18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r>
              <a:rPr lang="fr-FR" dirty="0"/>
              <a:t>  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0" y="1257300"/>
            <a:ext cx="915921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grpSp>
        <p:nvGrpSpPr>
          <p:cNvPr id="13" name="Group 20"/>
          <p:cNvGrpSpPr/>
          <p:nvPr userDrawn="1"/>
        </p:nvGrpSpPr>
        <p:grpSpPr>
          <a:xfrm>
            <a:off x="7790625" y="692065"/>
            <a:ext cx="867600" cy="607703"/>
            <a:chOff x="6793675" y="550964"/>
            <a:chExt cx="867600" cy="607703"/>
          </a:xfrm>
        </p:grpSpPr>
        <p:grpSp>
          <p:nvGrpSpPr>
            <p:cNvPr id="14" name="Group 17"/>
            <p:cNvGrpSpPr/>
            <p:nvPr userDrawn="1"/>
          </p:nvGrpSpPr>
          <p:grpSpPr>
            <a:xfrm>
              <a:off x="6793675" y="550964"/>
              <a:ext cx="867600" cy="576072"/>
              <a:chOff x="7778187" y="681228"/>
              <a:chExt cx="900000" cy="576072"/>
            </a:xfrm>
          </p:grpSpPr>
          <p:sp>
            <p:nvSpPr>
              <p:cNvPr id="16" name="Rounded Rectangle 18"/>
              <p:cNvSpPr/>
              <p:nvPr userDrawn="1"/>
            </p:nvSpPr>
            <p:spPr>
              <a:xfrm>
                <a:off x="7778187" y="681228"/>
                <a:ext cx="900000" cy="57607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  <p:sp>
            <p:nvSpPr>
              <p:cNvPr id="17" name="Rectangle 16"/>
              <p:cNvSpPr/>
              <p:nvPr userDrawn="1"/>
            </p:nvSpPr>
            <p:spPr>
              <a:xfrm>
                <a:off x="7778187" y="1088020"/>
                <a:ext cx="900000" cy="169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</p:grpSp>
        <p:pic>
          <p:nvPicPr>
            <p:cNvPr id="15" name="Picture 21" descr="UNI_logo_quadri_def.pdf"/>
            <p:cNvPicPr>
              <a:picLocks noChangeAspect="1"/>
            </p:cNvPicPr>
            <p:nvPr userDrawn="1"/>
          </p:nvPicPr>
          <p:blipFill>
            <a:blip r:embed="rId2"/>
            <a:srcRect l="24471" t="27051" r="21988" b="29129"/>
            <a:stretch>
              <a:fillRect/>
            </a:stretch>
          </p:blipFill>
          <p:spPr>
            <a:xfrm>
              <a:off x="6944400" y="658757"/>
              <a:ext cx="610801" cy="499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6910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-1"/>
            <a:ext cx="9144000" cy="6907389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r>
              <a:rPr lang="fr-FR" dirty="0"/>
              <a:t>  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-3773" y="-63500"/>
            <a:ext cx="9197162" cy="66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8208082" cy="2419224"/>
          </a:xfrm>
          <a:prstGeom prst="rect">
            <a:avLst/>
          </a:prstGeom>
        </p:spPr>
        <p:txBody>
          <a:bodyPr vert="horz" lIns="0" tIns="0" rIns="0"/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Chapter Title</a:t>
            </a:r>
          </a:p>
        </p:txBody>
      </p:sp>
      <p:pic>
        <p:nvPicPr>
          <p:cNvPr id="18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10" b="18390"/>
          <a:stretch/>
        </p:blipFill>
        <p:spPr bwMode="auto">
          <a:xfrm>
            <a:off x="-546100" y="5907010"/>
            <a:ext cx="9944100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1491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re -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r>
              <a:rPr lang="fr-FR" dirty="0"/>
              <a:t>  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FF1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pic>
        <p:nvPicPr>
          <p:cNvPr id="18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98473" y="2520000"/>
            <a:ext cx="4983165" cy="4144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chemeClr val="accent1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8474" y="1771776"/>
            <a:ext cx="4983164" cy="674687"/>
          </a:xfrm>
          <a:prstGeom prst="rect">
            <a:avLst/>
          </a:prstGeom>
        </p:spPr>
        <p:txBody>
          <a:bodyPr vert="horz" lIns="0" tIns="0" rIns="0"/>
          <a:lstStyle>
            <a:lvl1pPr>
              <a:buNone/>
              <a:defRPr b="1">
                <a:solidFill>
                  <a:schemeClr val="accent5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2513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FF1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4789143" cy="617412"/>
          </a:xfrm>
          <a:prstGeom prst="rect">
            <a:avLst/>
          </a:prstGeom>
        </p:spPr>
        <p:txBody>
          <a:bodyPr vert="horz" lIns="0" tIns="0" rIns="0"/>
          <a:lstStyle>
            <a:lvl1pPr marL="0" marR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tabLst/>
              <a:defRPr sz="2000"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</a:t>
            </a:r>
            <a:r>
              <a:rPr lang="fr-CH" dirty="0" err="1"/>
              <a:t>edit</a:t>
            </a:r>
            <a:r>
              <a:rPr lang="fr-CH" dirty="0"/>
              <a:t> Master </a:t>
            </a:r>
            <a:r>
              <a:rPr lang="fr-CH" dirty="0" err="1"/>
              <a:t>text</a:t>
            </a:r>
            <a:r>
              <a:rPr lang="fr-CH" dirty="0"/>
              <a:t> styles</a:t>
            </a:r>
          </a:p>
          <a:p>
            <a:pPr lvl="0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41801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re - Sousti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FF1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4983164" cy="617412"/>
          </a:xfrm>
          <a:prstGeom prst="rect">
            <a:avLst/>
          </a:prstGeom>
        </p:spPr>
        <p:txBody>
          <a:bodyPr vert="horz" wrap="square" lIns="0" tIns="0" rIns="0" bIns="0"/>
          <a:lstStyle>
            <a:lvl1pPr marL="0" marR="0" indent="0" algn="l" defTabSz="914400" rtl="0" eaLnBrk="1" fontAlgn="auto" latinLnBrk="0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tabLst/>
              <a:defRPr sz="2000"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  <a:p>
            <a:pPr lvl="0"/>
            <a:endParaRPr lang="fr-CH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8473" y="2520001"/>
            <a:ext cx="4983165" cy="411296"/>
          </a:xfrm>
          <a:prstGeom prst="rect">
            <a:avLst/>
          </a:prstGeom>
          <a:noFill/>
        </p:spPr>
        <p:txBody>
          <a:bodyPr lIns="0" tIns="0" rIns="0"/>
          <a:lstStyle>
            <a:lvl1pPr marL="0" indent="0">
              <a:buClr>
                <a:srgbClr val="E03739"/>
              </a:buClr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Clr>
                <a:srgbClr val="E03739"/>
              </a:buClr>
              <a:buNone/>
              <a:defRPr sz="1600">
                <a:solidFill>
                  <a:srgbClr val="1BA8E1"/>
                </a:solidFill>
              </a:defRPr>
            </a:lvl2pPr>
            <a:lvl3pPr marL="457200" indent="0">
              <a:buClr>
                <a:srgbClr val="E03739"/>
              </a:buClr>
              <a:buNone/>
              <a:defRPr sz="1600">
                <a:solidFill>
                  <a:srgbClr val="1BA8E1"/>
                </a:solidFill>
              </a:defRPr>
            </a:lvl3pPr>
            <a:lvl4pPr marL="685800" indent="0">
              <a:buClr>
                <a:srgbClr val="E03739"/>
              </a:buClr>
              <a:buNone/>
              <a:defRPr sz="1600">
                <a:solidFill>
                  <a:srgbClr val="1BA8E1"/>
                </a:solidFill>
              </a:defRPr>
            </a:lvl4pPr>
            <a:lvl5pPr marL="914400" indent="0">
              <a:buClr>
                <a:srgbClr val="E03739"/>
              </a:buClr>
              <a:buNone/>
              <a:defRPr sz="1600">
                <a:solidFill>
                  <a:srgbClr val="1BA8E1"/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0"/>
            <a:endParaRPr lang="fr-CH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98473" y="3048000"/>
            <a:ext cx="4983165" cy="3616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chemeClr val="accent1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8930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7.emf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6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64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305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38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DSC_0710.JPG">
            <a:extLst>
              <a:ext uri="{FF2B5EF4-FFF2-40B4-BE49-F238E27FC236}">
                <a16:creationId xmlns:a16="http://schemas.microsoft.com/office/drawing/2014/main" id="{E588EBBD-3835-9041-8861-86C7FE176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46" b="9922"/>
          <a:stretch/>
        </p:blipFill>
        <p:spPr>
          <a:xfrm>
            <a:off x="0" y="0"/>
            <a:ext cx="9398000" cy="6858001"/>
          </a:xfrm>
          <a:prstGeom prst="rect">
            <a:avLst/>
          </a:prstGeom>
        </p:spPr>
      </p:pic>
      <p:pic>
        <p:nvPicPr>
          <p:cNvPr id="3" name="Image 5" descr="Bande_Logo_UNI_PP_right_long.eps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390"/>
          <a:stretch>
            <a:fillRect/>
          </a:stretch>
        </p:blipFill>
        <p:spPr bwMode="auto">
          <a:xfrm>
            <a:off x="-7612063" y="5707062"/>
            <a:ext cx="17243426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/>
          </p:cNvSpPr>
          <p:nvPr userDrawn="1"/>
        </p:nvSpPr>
        <p:spPr bwMode="auto">
          <a:xfrm>
            <a:off x="0" y="485021"/>
            <a:ext cx="9144000" cy="1350962"/>
          </a:xfrm>
          <a:prstGeom prst="rect">
            <a:avLst/>
          </a:prstGeom>
          <a:solidFill>
            <a:srgbClr val="000000">
              <a:alpha val="2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>
                    <a:alpha val="29803"/>
                  </a:srgbClr>
                </a:solidFill>
                <a:miter lim="800000"/>
                <a:headEnd/>
                <a:tailEnd/>
              </a14:hiddenLine>
            </a:ext>
          </a:extLst>
        </p:spPr>
        <p:txBody>
          <a:bodyPr lIns="0" tIns="180000" rIns="0" bIns="0" anchor="b" anchorCtr="0"/>
          <a:lstStyle/>
          <a:p>
            <a:endParaRPr lang="fr-FR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>
            <a:off x="3711574" y="649110"/>
            <a:ext cx="0" cy="1023057"/>
          </a:xfrm>
          <a:prstGeom prst="line">
            <a:avLst/>
          </a:prstGeom>
          <a:noFill/>
          <a:ln w="63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6"/>
          <p:cNvSpPr>
            <a:spLocks/>
          </p:cNvSpPr>
          <p:nvPr userDrawn="1"/>
        </p:nvSpPr>
        <p:spPr bwMode="auto">
          <a:xfrm>
            <a:off x="0" y="485021"/>
            <a:ext cx="196850" cy="1350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8" name="Text Placeholder 22"/>
          <p:cNvSpPr txBox="1">
            <a:spLocks/>
          </p:cNvSpPr>
          <p:nvPr userDrawn="1"/>
        </p:nvSpPr>
        <p:spPr>
          <a:xfrm>
            <a:off x="4219574" y="1171201"/>
            <a:ext cx="5036425" cy="672387"/>
          </a:xfrm>
          <a:prstGeom prst="rect">
            <a:avLst/>
          </a:prstGeom>
        </p:spPr>
        <p:txBody>
          <a:bodyPr vert="horz" lIns="360000" tIns="72000" rIns="0" anchor="t" anchorCtr="0"/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Tx/>
              <a:buNone/>
              <a:defRPr sz="1400" b="0" i="0" kern="1200">
                <a:solidFill>
                  <a:schemeClr val="bg1"/>
                </a:solidFill>
                <a:latin typeface="Gill Sans Light"/>
                <a:ea typeface="+mn-ea"/>
                <a:cs typeface="Gill Sans Light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614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i="0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C2625D4D-8E97-1343-B695-412D6B51235C}"/>
              </a:ext>
            </a:extLst>
          </p:cNvPr>
          <p:cNvSpPr txBox="1">
            <a:spLocks/>
          </p:cNvSpPr>
          <p:nvPr/>
        </p:nvSpPr>
        <p:spPr>
          <a:xfrm>
            <a:off x="3865335" y="486834"/>
            <a:ext cx="5087279" cy="1354666"/>
          </a:xfrm>
          <a:prstGeom prst="rect">
            <a:avLst/>
          </a:prstGeom>
        </p:spPr>
        <p:txBody>
          <a:bodyPr vert="horz" anchor="ctr"/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140B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fr-BE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é</a:t>
            </a:r>
            <a:r>
              <a:rPr kumimoji="0" lang="en-US" sz="22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bastien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 De </a:t>
            </a:r>
            <a:r>
              <a:rPr kumimoji="0" lang="en-US" sz="22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Landtsheer</a:t>
            </a:r>
            <a:endParaRPr kumimoji="0" lang="fr-FR" sz="2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</a:endParaRPr>
          </a:p>
        </p:txBody>
      </p:sp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CBBF0150-0F41-9641-9D5A-9134A61309DF}"/>
              </a:ext>
            </a:extLst>
          </p:cNvPr>
          <p:cNvSpPr txBox="1">
            <a:spLocks/>
          </p:cNvSpPr>
          <p:nvPr/>
        </p:nvSpPr>
        <p:spPr>
          <a:xfrm>
            <a:off x="191385" y="486834"/>
            <a:ext cx="3520190" cy="1354666"/>
          </a:xfrm>
          <a:prstGeom prst="rect">
            <a:avLst/>
          </a:prstGeom>
        </p:spPr>
        <p:txBody>
          <a:bodyPr vert="horz" wrap="square" lIns="0" tIns="0" rIns="0" bIns="0" anchor="ctr" anchorCtr="0"/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Tx/>
              <a:buNone/>
              <a:defRPr sz="2000" kern="120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600"/>
              </a:spcAft>
              <a:buClr>
                <a:srgbClr val="FF140B"/>
              </a:buClr>
              <a:buSzPct val="7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sym typeface="Gill Sans" charset="0"/>
              </a:rPr>
              <a:t>University of Luxembourg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19A887B4-20C7-4D4C-8740-DF8B72221B0D}"/>
              </a:ext>
            </a:extLst>
          </p:cNvPr>
          <p:cNvSpPr txBox="1">
            <a:spLocks/>
          </p:cNvSpPr>
          <p:nvPr/>
        </p:nvSpPr>
        <p:spPr>
          <a:xfrm>
            <a:off x="0" y="1171201"/>
            <a:ext cx="3711575" cy="672387"/>
          </a:xfrm>
          <a:prstGeom prst="rect">
            <a:avLst/>
          </a:prstGeom>
        </p:spPr>
        <p:txBody>
          <a:bodyPr vert="horz" lIns="360000" tIns="72000" rIns="36000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400" b="0" i="0" kern="1200">
                <a:solidFill>
                  <a:schemeClr val="bg1"/>
                </a:solidFill>
                <a:latin typeface="Gill Sans Light"/>
                <a:ea typeface="+mn-ea"/>
                <a:cs typeface="Gill Sans Light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2B6721E4-480F-4A43-87D0-D93EF9DC2A76}"/>
              </a:ext>
            </a:extLst>
          </p:cNvPr>
          <p:cNvSpPr txBox="1">
            <a:spLocks/>
          </p:cNvSpPr>
          <p:nvPr/>
        </p:nvSpPr>
        <p:spPr>
          <a:xfrm>
            <a:off x="191386" y="1393517"/>
            <a:ext cx="3520190" cy="324588"/>
          </a:xfrm>
          <a:prstGeom prst="rect">
            <a:avLst/>
          </a:prstGeom>
        </p:spPr>
        <p:txBody>
          <a:bodyPr vert="horz" wrap="square" lIns="0" tIns="0" rIns="0" bIns="0" anchor="ctr" anchorCtr="0"/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Tx/>
              <a:buNone/>
              <a:defRPr sz="2000" kern="120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 </a:t>
            </a:r>
            <a:endParaRPr kumimoji="0" lang="en-US" sz="133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5603B-777C-410B-A31B-70A9AFD5C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44" y="6076950"/>
            <a:ext cx="3533775" cy="781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7224E-D90D-49EC-AB63-6BA69FD194AE}"/>
              </a:ext>
            </a:extLst>
          </p:cNvPr>
          <p:cNvSpPr txBox="1"/>
          <p:nvPr/>
        </p:nvSpPr>
        <p:spPr>
          <a:xfrm>
            <a:off x="1383057" y="6065814"/>
            <a:ext cx="1930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 Biology Group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E993A0-96F5-4A69-AC13-86799925A69C}"/>
              </a:ext>
            </a:extLst>
          </p:cNvPr>
          <p:cNvSpPr txBox="1"/>
          <p:nvPr/>
        </p:nvSpPr>
        <p:spPr>
          <a:xfrm>
            <a:off x="191385" y="4506433"/>
            <a:ext cx="2778058" cy="877163"/>
          </a:xfrm>
          <a:prstGeom prst="rect">
            <a:avLst/>
          </a:prstGeom>
          <a:solidFill>
            <a:schemeClr val="accent6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rtlCol="0">
            <a:spAutoFit/>
          </a:bodyPr>
          <a:lstStyle/>
          <a:p>
            <a:r>
              <a:rPr lang="en-GB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October 2022</a:t>
            </a:r>
            <a:endParaRPr lang="en-GB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Progress Report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82C45F-8624-4C5E-B892-7FFEAF1CF478}"/>
              </a:ext>
            </a:extLst>
          </p:cNvPr>
          <p:cNvSpPr/>
          <p:nvPr/>
        </p:nvSpPr>
        <p:spPr>
          <a:xfrm>
            <a:off x="0" y="484746"/>
            <a:ext cx="190848" cy="1344054"/>
          </a:xfrm>
          <a:prstGeom prst="rect">
            <a:avLst/>
          </a:prstGeom>
          <a:solidFill>
            <a:srgbClr val="0FA5B0"/>
          </a:solidFill>
          <a:ln>
            <a:solidFill>
              <a:srgbClr val="0FA5B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1DC6AD-B42F-42E9-8193-FA4D65E6B581}"/>
              </a:ext>
            </a:extLst>
          </p:cNvPr>
          <p:cNvSpPr txBox="1"/>
          <p:nvPr/>
        </p:nvSpPr>
        <p:spPr>
          <a:xfrm>
            <a:off x="367645" y="2351567"/>
            <a:ext cx="8163613" cy="1338828"/>
          </a:xfrm>
          <a:prstGeom prst="rect">
            <a:avLst/>
          </a:prstGeom>
          <a:solidFill>
            <a:schemeClr val="accent6">
              <a:lumMod val="25000"/>
              <a:alpha val="62000"/>
            </a:schemeClr>
          </a:solidFill>
        </p:spPr>
        <p:txBody>
          <a:bodyPr vert="horz" wrap="square" lIns="0" tIns="0" rIns="0" rtlCol="0">
            <a:spAutoFit/>
          </a:bodyPr>
          <a:lstStyle/>
          <a:p>
            <a:pPr algn="ctr"/>
            <a:r>
              <a:rPr lang="en-US" sz="2800" b="1" dirty="0"/>
              <a:t>Model </a:t>
            </a:r>
            <a:r>
              <a:rPr lang="en-US" sz="2800" b="1" dirty="0" err="1"/>
              <a:t>Ensembling</a:t>
            </a:r>
            <a:r>
              <a:rPr lang="en-US" sz="2800" b="1" dirty="0"/>
              <a:t> as a Tool to Form Interpretable Multi-</a:t>
            </a:r>
            <a:r>
              <a:rPr lang="en-US" sz="2800" b="1" dirty="0" err="1"/>
              <a:t>Omic</a:t>
            </a:r>
            <a:r>
              <a:rPr lang="en-US" sz="2800" b="1" dirty="0"/>
              <a:t> Predictors of Cancer </a:t>
            </a:r>
            <a:r>
              <a:rPr lang="en-US" sz="2800" b="1" dirty="0" err="1"/>
              <a:t>Pharmacosensitivity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6861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Validation procedure: nested cross-validation generates predictions for every sample while avoiding data leakage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C69D1D-C181-4DB2-AF42-232E56FFDC96}"/>
              </a:ext>
            </a:extLst>
          </p:cNvPr>
          <p:cNvGrpSpPr/>
          <p:nvPr/>
        </p:nvGrpSpPr>
        <p:grpSpPr>
          <a:xfrm>
            <a:off x="3221" y="1514474"/>
            <a:ext cx="9008447" cy="5377641"/>
            <a:chOff x="3221" y="514742"/>
            <a:chExt cx="11886700" cy="63798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BF08516-AC83-4FB1-A6C4-B17DA314E4BE}"/>
                </a:ext>
              </a:extLst>
            </p:cNvPr>
            <p:cNvSpPr/>
            <p:nvPr/>
          </p:nvSpPr>
          <p:spPr>
            <a:xfrm>
              <a:off x="6103480" y="765888"/>
              <a:ext cx="576400" cy="1543050"/>
            </a:xfrm>
            <a:prstGeom prst="rect">
              <a:avLst/>
            </a:prstGeom>
            <a:solidFill>
              <a:srgbClr val="F47B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F10003-496F-4480-A3A4-50F3B37C100D}"/>
                </a:ext>
              </a:extLst>
            </p:cNvPr>
            <p:cNvSpPr/>
            <p:nvPr/>
          </p:nvSpPr>
          <p:spPr>
            <a:xfrm>
              <a:off x="587244" y="767442"/>
              <a:ext cx="1224643" cy="15430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7303BF-3D7D-478C-B87F-BCCB5277CAB9}"/>
                </a:ext>
              </a:extLst>
            </p:cNvPr>
            <p:cNvSpPr/>
            <p:nvPr/>
          </p:nvSpPr>
          <p:spPr>
            <a:xfrm>
              <a:off x="1811887" y="767442"/>
              <a:ext cx="1069521" cy="154305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478DCC-D819-4D7D-B70B-D17B02B0BABC}"/>
                </a:ext>
              </a:extLst>
            </p:cNvPr>
            <p:cNvSpPr/>
            <p:nvPr/>
          </p:nvSpPr>
          <p:spPr>
            <a:xfrm>
              <a:off x="2881409" y="767442"/>
              <a:ext cx="628650" cy="15430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6ABF61-DDD4-4E17-826A-9477C78B09A0}"/>
                </a:ext>
              </a:extLst>
            </p:cNvPr>
            <p:cNvSpPr/>
            <p:nvPr/>
          </p:nvSpPr>
          <p:spPr>
            <a:xfrm>
              <a:off x="3510058" y="767442"/>
              <a:ext cx="855343" cy="15430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A0D8FA-7E60-4EF8-A7E2-B9C879E2BAB8}"/>
                </a:ext>
              </a:extLst>
            </p:cNvPr>
            <p:cNvSpPr txBox="1"/>
            <p:nvPr/>
          </p:nvSpPr>
          <p:spPr>
            <a:xfrm rot="16200000">
              <a:off x="-61525" y="1386673"/>
              <a:ext cx="1069521" cy="304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N samples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8AAFAD-6B5D-4343-BDF5-189A593F2561}"/>
                </a:ext>
              </a:extLst>
            </p:cNvPr>
            <p:cNvSpPr txBox="1"/>
            <p:nvPr/>
          </p:nvSpPr>
          <p:spPr>
            <a:xfrm>
              <a:off x="628065" y="514935"/>
              <a:ext cx="1200149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transcriptomics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ADAFC3-DC6F-44A8-A69C-F48CA1A46FAF}"/>
                </a:ext>
              </a:extLst>
            </p:cNvPr>
            <p:cNvSpPr txBox="1"/>
            <p:nvPr/>
          </p:nvSpPr>
          <p:spPr>
            <a:xfrm>
              <a:off x="1709834" y="514935"/>
              <a:ext cx="1200149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genomics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2A77D1-5518-493C-8EF2-63088CFC58B5}"/>
                </a:ext>
              </a:extLst>
            </p:cNvPr>
            <p:cNvSpPr txBox="1"/>
            <p:nvPr/>
          </p:nvSpPr>
          <p:spPr>
            <a:xfrm>
              <a:off x="2595658" y="514935"/>
              <a:ext cx="1200149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typing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5C80AD-A5C7-4769-8C10-27A2AB7AE0CC}"/>
                </a:ext>
              </a:extLst>
            </p:cNvPr>
            <p:cNvSpPr txBox="1"/>
            <p:nvPr/>
          </p:nvSpPr>
          <p:spPr>
            <a:xfrm>
              <a:off x="3321239" y="514935"/>
              <a:ext cx="1200149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pathways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D727F7-A4A7-490D-BE44-B479F16C17A0}"/>
                </a:ext>
              </a:extLst>
            </p:cNvPr>
            <p:cNvSpPr/>
            <p:nvPr/>
          </p:nvSpPr>
          <p:spPr>
            <a:xfrm>
              <a:off x="4354813" y="767441"/>
              <a:ext cx="680193" cy="15430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5D24AB-7470-4F10-B3EA-776FA595007F}"/>
                </a:ext>
              </a:extLst>
            </p:cNvPr>
            <p:cNvSpPr txBox="1"/>
            <p:nvPr/>
          </p:nvSpPr>
          <p:spPr>
            <a:xfrm>
              <a:off x="4101374" y="514926"/>
              <a:ext cx="1200149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proteomics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D80991-7CF1-4F95-A72D-9F3A2D53E5DA}"/>
                </a:ext>
              </a:extLst>
            </p:cNvPr>
            <p:cNvSpPr/>
            <p:nvPr/>
          </p:nvSpPr>
          <p:spPr>
            <a:xfrm>
              <a:off x="5033960" y="767441"/>
              <a:ext cx="1069520" cy="15430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B314CE-458D-4F87-972F-0E5EB64CE776}"/>
                </a:ext>
              </a:extLst>
            </p:cNvPr>
            <p:cNvSpPr txBox="1"/>
            <p:nvPr/>
          </p:nvSpPr>
          <p:spPr>
            <a:xfrm>
              <a:off x="4968645" y="516295"/>
              <a:ext cx="1200149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metabolomics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60DFDF-037A-456E-AA06-AC4D0B4E9452}"/>
                </a:ext>
              </a:extLst>
            </p:cNvPr>
            <p:cNvCxnSpPr>
              <a:cxnSpLocks/>
            </p:cNvCxnSpPr>
            <p:nvPr/>
          </p:nvCxnSpPr>
          <p:spPr>
            <a:xfrm>
              <a:off x="587244" y="971550"/>
              <a:ext cx="613137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38B1A157-7ECF-4C8E-A2B8-B64FA647D1F4}"/>
                </a:ext>
              </a:extLst>
            </p:cNvPr>
            <p:cNvSpPr/>
            <p:nvPr/>
          </p:nvSpPr>
          <p:spPr>
            <a:xfrm>
              <a:off x="7069685" y="1514474"/>
              <a:ext cx="302081" cy="17961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328D3E11-31ED-4C7E-B7FE-2A38EAFE1795}"/>
                </a:ext>
              </a:extLst>
            </p:cNvPr>
            <p:cNvSpPr/>
            <p:nvPr/>
          </p:nvSpPr>
          <p:spPr>
            <a:xfrm>
              <a:off x="6759441" y="971551"/>
              <a:ext cx="220439" cy="1338940"/>
            </a:xfrm>
            <a:prstGeom prst="rightBrace">
              <a:avLst>
                <a:gd name="adj1" fmla="val 59533"/>
                <a:gd name="adj2" fmla="val 47087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4C4D9E-E943-405C-B07B-A57ED2B8B8B1}"/>
                </a:ext>
              </a:extLst>
            </p:cNvPr>
            <p:cNvSpPr txBox="1"/>
            <p:nvPr/>
          </p:nvSpPr>
          <p:spPr>
            <a:xfrm>
              <a:off x="7666111" y="1465782"/>
              <a:ext cx="1303322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Current dataset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3B2565A6-80C1-493B-A0AB-015B39879552}"/>
                </a:ext>
              </a:extLst>
            </p:cNvPr>
            <p:cNvSpPr/>
            <p:nvPr/>
          </p:nvSpPr>
          <p:spPr>
            <a:xfrm>
              <a:off x="6783934" y="775605"/>
              <a:ext cx="4216921" cy="17961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5" name="Arrow: Curved Left 24">
              <a:extLst>
                <a:ext uri="{FF2B5EF4-FFF2-40B4-BE49-F238E27FC236}">
                  <a16:creationId xmlns:a16="http://schemas.microsoft.com/office/drawing/2014/main" id="{C3B4D7BA-7B89-42B7-B455-F74FEBBAFA59}"/>
                </a:ext>
              </a:extLst>
            </p:cNvPr>
            <p:cNvSpPr/>
            <p:nvPr/>
          </p:nvSpPr>
          <p:spPr>
            <a:xfrm>
              <a:off x="11019105" y="794480"/>
              <a:ext cx="530678" cy="5175567"/>
            </a:xfrm>
            <a:prstGeom prst="curvedLef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0C0906-5C99-44BC-BA7A-5CE5D4BD9281}"/>
                </a:ext>
              </a:extLst>
            </p:cNvPr>
            <p:cNvSpPr txBox="1"/>
            <p:nvPr/>
          </p:nvSpPr>
          <p:spPr>
            <a:xfrm>
              <a:off x="10069242" y="1538966"/>
              <a:ext cx="1820679" cy="51118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1) 10% Validation set is excluded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EF1C30-A905-4227-90F2-9A14531FBE96}"/>
                </a:ext>
              </a:extLst>
            </p:cNvPr>
            <p:cNvSpPr txBox="1"/>
            <p:nvPr/>
          </p:nvSpPr>
          <p:spPr>
            <a:xfrm>
              <a:off x="6021539" y="514742"/>
              <a:ext cx="958341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err="1"/>
                <a:t>miRNomics</a:t>
              </a:r>
              <a:endParaRPr lang="en-US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7B532A-AA9F-4217-AE09-55717C8D3429}"/>
                </a:ext>
              </a:extLst>
            </p:cNvPr>
            <p:cNvSpPr/>
            <p:nvPr/>
          </p:nvSpPr>
          <p:spPr>
            <a:xfrm>
              <a:off x="9127538" y="1742782"/>
              <a:ext cx="170823" cy="524473"/>
            </a:xfrm>
            <a:prstGeom prst="rect">
              <a:avLst/>
            </a:prstGeom>
            <a:solidFill>
              <a:srgbClr val="F47B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CD72AF3-1CA2-44AF-911F-2DE168536CAD}"/>
                </a:ext>
              </a:extLst>
            </p:cNvPr>
            <p:cNvSpPr/>
            <p:nvPr/>
          </p:nvSpPr>
          <p:spPr>
            <a:xfrm>
              <a:off x="7504356" y="1742781"/>
              <a:ext cx="362938" cy="5244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3C136E2-AE31-4E89-A0EC-01A7C9F4E6CA}"/>
                </a:ext>
              </a:extLst>
            </p:cNvPr>
            <p:cNvSpPr/>
            <p:nvPr/>
          </p:nvSpPr>
          <p:spPr>
            <a:xfrm>
              <a:off x="7861775" y="1744336"/>
              <a:ext cx="316965" cy="52447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1A12249-7ADC-4029-B1DE-8EE47D129FE7}"/>
                </a:ext>
              </a:extLst>
            </p:cNvPr>
            <p:cNvSpPr/>
            <p:nvPr/>
          </p:nvSpPr>
          <p:spPr>
            <a:xfrm>
              <a:off x="8174832" y="1744336"/>
              <a:ext cx="186308" cy="5244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3118E0-8DBD-466E-8D0C-35AE6CA2AAB1}"/>
                </a:ext>
              </a:extLst>
            </p:cNvPr>
            <p:cNvSpPr/>
            <p:nvPr/>
          </p:nvSpPr>
          <p:spPr>
            <a:xfrm>
              <a:off x="8362908" y="1744336"/>
              <a:ext cx="253491" cy="52447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09EEC1-9705-4DFE-B05A-2B897715FE6B}"/>
                </a:ext>
              </a:extLst>
            </p:cNvPr>
            <p:cNvSpPr/>
            <p:nvPr/>
          </p:nvSpPr>
          <p:spPr>
            <a:xfrm>
              <a:off x="8617466" y="1744335"/>
              <a:ext cx="201583" cy="5244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9058BA-C6BC-4EC0-9A53-24BF723368C6}"/>
                </a:ext>
              </a:extLst>
            </p:cNvPr>
            <p:cNvSpPr/>
            <p:nvPr/>
          </p:nvSpPr>
          <p:spPr>
            <a:xfrm>
              <a:off x="8814472" y="1744335"/>
              <a:ext cx="316965" cy="52447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5" name="Arrow: Curved Left 34">
              <a:extLst>
                <a:ext uri="{FF2B5EF4-FFF2-40B4-BE49-F238E27FC236}">
                  <a16:creationId xmlns:a16="http://schemas.microsoft.com/office/drawing/2014/main" id="{5019E780-4C2C-47F8-A07D-AE70965DA8D0}"/>
                </a:ext>
              </a:extLst>
            </p:cNvPr>
            <p:cNvSpPr/>
            <p:nvPr/>
          </p:nvSpPr>
          <p:spPr>
            <a:xfrm>
              <a:off x="9310291" y="1912009"/>
              <a:ext cx="530678" cy="3208631"/>
            </a:xfrm>
            <a:prstGeom prst="curvedLef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D89822A-246B-40A3-BE2B-7CEB6C0075FB}"/>
                </a:ext>
              </a:extLst>
            </p:cNvPr>
            <p:cNvSpPr txBox="1"/>
            <p:nvPr/>
          </p:nvSpPr>
          <p:spPr>
            <a:xfrm>
              <a:off x="8737304" y="3524513"/>
              <a:ext cx="1820679" cy="51118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2) 10% test set is excluded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7D60FB3-0A6E-45E5-BD1E-5F30AFE1792F}"/>
                </a:ext>
              </a:extLst>
            </p:cNvPr>
            <p:cNvSpPr/>
            <p:nvPr/>
          </p:nvSpPr>
          <p:spPr>
            <a:xfrm>
              <a:off x="800482" y="3900262"/>
              <a:ext cx="2255030" cy="154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4794DE3-4595-4E54-8FB5-2125FD88F049}"/>
                </a:ext>
              </a:extLst>
            </p:cNvPr>
            <p:cNvSpPr txBox="1"/>
            <p:nvPr/>
          </p:nvSpPr>
          <p:spPr>
            <a:xfrm rot="16200000">
              <a:off x="1156715" y="1971855"/>
              <a:ext cx="1504655" cy="223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transcriptomics – model 1</a:t>
              </a:r>
            </a:p>
            <a:p>
              <a:r>
                <a:rPr lang="en-US" sz="800" dirty="0"/>
                <a:t>transcriptomics – model 2</a:t>
              </a:r>
            </a:p>
            <a:p>
              <a:r>
                <a:rPr lang="en-US" sz="800" dirty="0"/>
                <a:t>transcriptomics – model 3</a:t>
              </a:r>
            </a:p>
            <a:p>
              <a:r>
                <a:rPr lang="en-US" sz="800" dirty="0"/>
                <a:t>genomics – model 1</a:t>
              </a:r>
            </a:p>
            <a:p>
              <a:r>
                <a:rPr lang="en-US" sz="800" dirty="0"/>
                <a:t>genomics – model 2</a:t>
              </a:r>
            </a:p>
            <a:p>
              <a:r>
                <a:rPr lang="en-US" sz="800" dirty="0"/>
                <a:t>genomics – model 3</a:t>
              </a:r>
            </a:p>
            <a:p>
              <a:r>
                <a:rPr lang="en-US" sz="800" dirty="0"/>
                <a:t>typing – model 1</a:t>
              </a:r>
            </a:p>
            <a:p>
              <a:r>
                <a:rPr lang="en-US" sz="800" dirty="0"/>
                <a:t>typing – model 2</a:t>
              </a:r>
            </a:p>
            <a:p>
              <a:r>
                <a:rPr lang="en-US" sz="800" dirty="0"/>
                <a:t>typing – model 3</a:t>
              </a:r>
            </a:p>
            <a:p>
              <a:r>
                <a:rPr lang="en-US" sz="800" dirty="0"/>
                <a:t>pathways – model 1</a:t>
              </a:r>
            </a:p>
            <a:p>
              <a:r>
                <a:rPr lang="en-US" sz="800" dirty="0"/>
                <a:t>pathways – model 2</a:t>
              </a:r>
            </a:p>
            <a:p>
              <a:r>
                <a:rPr lang="en-US" sz="800" dirty="0"/>
                <a:t>pathways – model 3</a:t>
              </a:r>
            </a:p>
            <a:p>
              <a:r>
                <a:rPr lang="en-US" sz="800" dirty="0"/>
                <a:t>… 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7CB9B438-7170-476A-9D9D-CF47ADF61F90}"/>
                </a:ext>
              </a:extLst>
            </p:cNvPr>
            <p:cNvSpPr/>
            <p:nvPr/>
          </p:nvSpPr>
          <p:spPr>
            <a:xfrm rot="8489234">
              <a:off x="5858357" y="3272268"/>
              <a:ext cx="3342340" cy="199453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7B2F77FA-A504-45D0-A136-D29B4C89F36D}"/>
                </a:ext>
              </a:extLst>
            </p:cNvPr>
            <p:cNvSpPr/>
            <p:nvPr/>
          </p:nvSpPr>
          <p:spPr>
            <a:xfrm rot="8489234">
              <a:off x="5540700" y="3170661"/>
              <a:ext cx="3342340" cy="199453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C2318F76-20EB-474E-8886-6E4777B0DD56}"/>
                </a:ext>
              </a:extLst>
            </p:cNvPr>
            <p:cNvSpPr/>
            <p:nvPr/>
          </p:nvSpPr>
          <p:spPr>
            <a:xfrm rot="8489234">
              <a:off x="5610275" y="2971353"/>
              <a:ext cx="2795880" cy="221179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82D7EBB-6863-4BFD-B2DB-997C711D29AB}"/>
                </a:ext>
              </a:extLst>
            </p:cNvPr>
            <p:cNvSpPr/>
            <p:nvPr/>
          </p:nvSpPr>
          <p:spPr>
            <a:xfrm>
              <a:off x="6564669" y="3156423"/>
              <a:ext cx="824218" cy="517507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Model A2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7CCEADB-6DF4-4474-A078-FA051BF0F952}"/>
                </a:ext>
              </a:extLst>
            </p:cNvPr>
            <p:cNvSpPr/>
            <p:nvPr/>
          </p:nvSpPr>
          <p:spPr>
            <a:xfrm>
              <a:off x="6783934" y="2564958"/>
              <a:ext cx="820548" cy="48985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Model A1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861969F-1E61-4723-98DC-7F9A70A41BBE}"/>
                </a:ext>
              </a:extLst>
            </p:cNvPr>
            <p:cNvSpPr/>
            <p:nvPr/>
          </p:nvSpPr>
          <p:spPr>
            <a:xfrm>
              <a:off x="7346929" y="2986802"/>
              <a:ext cx="831810" cy="536441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Model A3</a:t>
              </a:r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23C9214E-41E6-483C-83F9-B0533DA2F417}"/>
                </a:ext>
              </a:extLst>
            </p:cNvPr>
            <p:cNvSpPr/>
            <p:nvPr/>
          </p:nvSpPr>
          <p:spPr>
            <a:xfrm rot="10800000">
              <a:off x="3055511" y="4877335"/>
              <a:ext cx="6254780" cy="243304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C7E3E08-9658-4D0B-9E1D-AE9F0FE8B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168" t="31865" r="28547" b="24351"/>
            <a:stretch/>
          </p:blipFill>
          <p:spPr>
            <a:xfrm>
              <a:off x="815108" y="3938762"/>
              <a:ext cx="2215667" cy="1470635"/>
            </a:xfrm>
            <a:prstGeom prst="rect">
              <a:avLst/>
            </a:prstGeom>
          </p:spPr>
        </p:pic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24431BF9-87DC-45E2-B9ED-8799C77AEC55}"/>
                </a:ext>
              </a:extLst>
            </p:cNvPr>
            <p:cNvSpPr/>
            <p:nvPr/>
          </p:nvSpPr>
          <p:spPr>
            <a:xfrm rot="5400000">
              <a:off x="1240683" y="5645126"/>
              <a:ext cx="638852" cy="252012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EC01E08E-4B18-479A-85E7-34ECE23441DA}"/>
                </a:ext>
              </a:extLst>
            </p:cNvPr>
            <p:cNvSpPr/>
            <p:nvPr/>
          </p:nvSpPr>
          <p:spPr>
            <a:xfrm>
              <a:off x="1565727" y="5897692"/>
              <a:ext cx="5253530" cy="252012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F10652-5B2B-4689-AB6C-382113D8BFDD}"/>
                </a:ext>
              </a:extLst>
            </p:cNvPr>
            <p:cNvSpPr/>
            <p:nvPr/>
          </p:nvSpPr>
          <p:spPr>
            <a:xfrm>
              <a:off x="5190800" y="5713941"/>
              <a:ext cx="1190400" cy="594685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Meta Model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F61C491-5DBE-4DB9-9FEB-BE2E4DB95578}"/>
                </a:ext>
              </a:extLst>
            </p:cNvPr>
            <p:cNvSpPr txBox="1"/>
            <p:nvPr/>
          </p:nvSpPr>
          <p:spPr>
            <a:xfrm>
              <a:off x="2562292" y="5599015"/>
              <a:ext cx="2406353" cy="71201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4) </a:t>
              </a:r>
              <a:br>
                <a:rPr lang="en-US" sz="1100" dirty="0"/>
              </a:br>
              <a:r>
                <a:rPr lang="en-US" sz="1100" dirty="0"/>
                <a:t>The 2</a:t>
              </a:r>
              <a:r>
                <a:rPr lang="en-US" sz="1100" baseline="30000" dirty="0"/>
                <a:t>nd</a:t>
              </a:r>
              <a:r>
                <a:rPr lang="en-US" sz="1100" dirty="0"/>
                <a:t>-level model tries to predict the validation set</a:t>
              </a:r>
            </a:p>
          </p:txBody>
        </p:sp>
        <p:sp>
          <p:nvSpPr>
            <p:cNvPr id="53" name="Arrow: Curved Left 52">
              <a:extLst>
                <a:ext uri="{FF2B5EF4-FFF2-40B4-BE49-F238E27FC236}">
                  <a16:creationId xmlns:a16="http://schemas.microsoft.com/office/drawing/2014/main" id="{55F96157-5D2A-4681-8536-E77C241DFD54}"/>
                </a:ext>
              </a:extLst>
            </p:cNvPr>
            <p:cNvSpPr/>
            <p:nvPr/>
          </p:nvSpPr>
          <p:spPr>
            <a:xfrm rot="15121808">
              <a:off x="4836831" y="404303"/>
              <a:ext cx="642869" cy="4664673"/>
            </a:xfrm>
            <a:prstGeom prst="curvedLef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7C96450-4673-4070-93BF-74465019AE32}"/>
                </a:ext>
              </a:extLst>
            </p:cNvPr>
            <p:cNvSpPr txBox="1"/>
            <p:nvPr/>
          </p:nvSpPr>
          <p:spPr>
            <a:xfrm>
              <a:off x="4205119" y="2521787"/>
              <a:ext cx="933214" cy="273850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Repeat 10x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6833DFA-7AA1-4038-A693-80501F31A033}"/>
                </a:ext>
              </a:extLst>
            </p:cNvPr>
            <p:cNvSpPr txBox="1"/>
            <p:nvPr/>
          </p:nvSpPr>
          <p:spPr>
            <a:xfrm>
              <a:off x="3097975" y="3900262"/>
              <a:ext cx="2828951" cy="712010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3) each 1</a:t>
              </a:r>
              <a:r>
                <a:rPr lang="en-US" sz="1100" baseline="30000" dirty="0"/>
                <a:t>st</a:t>
              </a:r>
              <a:r>
                <a:rPr lang="en-US" sz="1100" dirty="0"/>
                <a:t>-level model forms a prediction for the excluded test set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0480DBD-41C2-4114-97E9-C90EAE548F16}"/>
                </a:ext>
              </a:extLst>
            </p:cNvPr>
            <p:cNvGrpSpPr/>
            <p:nvPr/>
          </p:nvGrpSpPr>
          <p:grpSpPr>
            <a:xfrm>
              <a:off x="9080683" y="5138797"/>
              <a:ext cx="2161291" cy="1755760"/>
              <a:chOff x="8823406" y="5075076"/>
              <a:chExt cx="2161291" cy="175576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FCB8B87-ED48-47BF-8ABC-74DA9FBEB6A3}"/>
                  </a:ext>
                </a:extLst>
              </p:cNvPr>
              <p:cNvCxnSpPr/>
              <p:nvPr/>
            </p:nvCxnSpPr>
            <p:spPr>
              <a:xfrm flipV="1">
                <a:off x="9129828" y="5236190"/>
                <a:ext cx="0" cy="13753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FAFA37E-E47B-4280-A53E-C24E0E4A7F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9247" y="6600545"/>
                <a:ext cx="156771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0EFD0E-E1AF-4A35-BC1E-44B8D0C9CE2C}"/>
                  </a:ext>
                </a:extLst>
              </p:cNvPr>
              <p:cNvSpPr txBox="1"/>
              <p:nvPr/>
            </p:nvSpPr>
            <p:spPr>
              <a:xfrm>
                <a:off x="10592967" y="6556986"/>
                <a:ext cx="391730" cy="273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FP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E09278D-597A-4311-9760-F5DD91E94274}"/>
                  </a:ext>
                </a:extLst>
              </p:cNvPr>
              <p:cNvSpPr txBox="1"/>
              <p:nvPr/>
            </p:nvSpPr>
            <p:spPr>
              <a:xfrm>
                <a:off x="8823406" y="5075076"/>
                <a:ext cx="395960" cy="273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TP</a:t>
                </a: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B9695B3-85E1-42CF-AEB1-BCB02B8E1895}"/>
                  </a:ext>
                </a:extLst>
              </p:cNvPr>
              <p:cNvSpPr/>
              <p:nvPr/>
            </p:nvSpPr>
            <p:spPr>
              <a:xfrm>
                <a:off x="9129828" y="5296843"/>
                <a:ext cx="1428400" cy="1297385"/>
              </a:xfrm>
              <a:custGeom>
                <a:avLst/>
                <a:gdLst>
                  <a:gd name="connsiteX0" fmla="*/ 0 w 2204357"/>
                  <a:gd name="connsiteY0" fmla="*/ 2098221 h 2098221"/>
                  <a:gd name="connsiteX1" fmla="*/ 65314 w 2204357"/>
                  <a:gd name="connsiteY1" fmla="*/ 1085850 h 2098221"/>
                  <a:gd name="connsiteX2" fmla="*/ 318407 w 2204357"/>
                  <a:gd name="connsiteY2" fmla="*/ 489857 h 2098221"/>
                  <a:gd name="connsiteX3" fmla="*/ 840921 w 2204357"/>
                  <a:gd name="connsiteY3" fmla="*/ 122464 h 2098221"/>
                  <a:gd name="connsiteX4" fmla="*/ 2204357 w 2204357"/>
                  <a:gd name="connsiteY4" fmla="*/ 0 h 2098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4357" h="2098221">
                    <a:moveTo>
                      <a:pt x="0" y="2098221"/>
                    </a:moveTo>
                    <a:cubicBezTo>
                      <a:pt x="6123" y="1726066"/>
                      <a:pt x="12246" y="1353911"/>
                      <a:pt x="65314" y="1085850"/>
                    </a:cubicBezTo>
                    <a:cubicBezTo>
                      <a:pt x="118382" y="817789"/>
                      <a:pt x="189139" y="650421"/>
                      <a:pt x="318407" y="489857"/>
                    </a:cubicBezTo>
                    <a:cubicBezTo>
                      <a:pt x="447675" y="329293"/>
                      <a:pt x="526596" y="204107"/>
                      <a:pt x="840921" y="122464"/>
                    </a:cubicBezTo>
                    <a:cubicBezTo>
                      <a:pt x="1155246" y="40821"/>
                      <a:pt x="1679801" y="20410"/>
                      <a:pt x="2204357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3F114CF-8883-4010-8212-F8A874744D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57859" y="5296843"/>
                <a:ext cx="1529101" cy="130370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3078DD5-4B21-4014-9D79-35F13C196C0D}"/>
                  </a:ext>
                </a:extLst>
              </p:cNvPr>
              <p:cNvSpPr/>
              <p:nvPr/>
            </p:nvSpPr>
            <p:spPr>
              <a:xfrm>
                <a:off x="9134375" y="5281863"/>
                <a:ext cx="1530417" cy="1301817"/>
              </a:xfrm>
              <a:custGeom>
                <a:avLst/>
                <a:gdLst>
                  <a:gd name="connsiteX0" fmla="*/ 0 w 1530417"/>
                  <a:gd name="connsiteY0" fmla="*/ 1301817 h 1301817"/>
                  <a:gd name="connsiteX1" fmla="*/ 57751 w 1530417"/>
                  <a:gd name="connsiteY1" fmla="*/ 916806 h 1301817"/>
                  <a:gd name="connsiteX2" fmla="*/ 192505 w 1530417"/>
                  <a:gd name="connsiteY2" fmla="*/ 676175 h 1301817"/>
                  <a:gd name="connsiteX3" fmla="*/ 279132 w 1530417"/>
                  <a:gd name="connsiteY3" fmla="*/ 320040 h 1301817"/>
                  <a:gd name="connsiteX4" fmla="*/ 625642 w 1530417"/>
                  <a:gd name="connsiteY4" fmla="*/ 117910 h 1301817"/>
                  <a:gd name="connsiteX5" fmla="*/ 904774 w 1530417"/>
                  <a:gd name="connsiteY5" fmla="*/ 12032 h 1301817"/>
                  <a:gd name="connsiteX6" fmla="*/ 1530417 w 1530417"/>
                  <a:gd name="connsiteY6" fmla="*/ 2406 h 1301817"/>
                  <a:gd name="connsiteX7" fmla="*/ 1530417 w 1530417"/>
                  <a:gd name="connsiteY7" fmla="*/ 2406 h 1301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30417" h="1301817">
                    <a:moveTo>
                      <a:pt x="0" y="1301817"/>
                    </a:moveTo>
                    <a:cubicBezTo>
                      <a:pt x="12833" y="1161448"/>
                      <a:pt x="25667" y="1021080"/>
                      <a:pt x="57751" y="916806"/>
                    </a:cubicBezTo>
                    <a:cubicBezTo>
                      <a:pt x="89835" y="812532"/>
                      <a:pt x="155608" y="775636"/>
                      <a:pt x="192505" y="676175"/>
                    </a:cubicBezTo>
                    <a:cubicBezTo>
                      <a:pt x="229402" y="576714"/>
                      <a:pt x="206943" y="413084"/>
                      <a:pt x="279132" y="320040"/>
                    </a:cubicBezTo>
                    <a:cubicBezTo>
                      <a:pt x="351321" y="226996"/>
                      <a:pt x="521368" y="169245"/>
                      <a:pt x="625642" y="117910"/>
                    </a:cubicBezTo>
                    <a:cubicBezTo>
                      <a:pt x="729916" y="66575"/>
                      <a:pt x="753978" y="31283"/>
                      <a:pt x="904774" y="12032"/>
                    </a:cubicBezTo>
                    <a:cubicBezTo>
                      <a:pt x="1055570" y="-7219"/>
                      <a:pt x="1530417" y="2406"/>
                      <a:pt x="1530417" y="2406"/>
                    </a:cubicBezTo>
                    <a:lnTo>
                      <a:pt x="1530417" y="2406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AFF06BC-834B-4E92-87F9-1B1DFF6D7A4E}"/>
                  </a:ext>
                </a:extLst>
              </p:cNvPr>
              <p:cNvSpPr/>
              <p:nvPr/>
            </p:nvSpPr>
            <p:spPr>
              <a:xfrm>
                <a:off x="9163251" y="5303520"/>
                <a:ext cx="1482290" cy="1280160"/>
              </a:xfrm>
              <a:custGeom>
                <a:avLst/>
                <a:gdLst>
                  <a:gd name="connsiteX0" fmla="*/ 0 w 1482290"/>
                  <a:gd name="connsiteY0" fmla="*/ 1280160 h 1280160"/>
                  <a:gd name="connsiteX1" fmla="*/ 86627 w 1482290"/>
                  <a:gd name="connsiteY1" fmla="*/ 952901 h 1280160"/>
                  <a:gd name="connsiteX2" fmla="*/ 86627 w 1482290"/>
                  <a:gd name="connsiteY2" fmla="*/ 606392 h 1280160"/>
                  <a:gd name="connsiteX3" fmla="*/ 288757 w 1482290"/>
                  <a:gd name="connsiteY3" fmla="*/ 279133 h 1280160"/>
                  <a:gd name="connsiteX4" fmla="*/ 529389 w 1482290"/>
                  <a:gd name="connsiteY4" fmla="*/ 77002 h 1280160"/>
                  <a:gd name="connsiteX5" fmla="*/ 991402 w 1482290"/>
                  <a:gd name="connsiteY5" fmla="*/ 57752 h 1280160"/>
                  <a:gd name="connsiteX6" fmla="*/ 1482290 w 1482290"/>
                  <a:gd name="connsiteY6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2290" h="1280160">
                    <a:moveTo>
                      <a:pt x="0" y="1280160"/>
                    </a:moveTo>
                    <a:cubicBezTo>
                      <a:pt x="36094" y="1172678"/>
                      <a:pt x="72189" y="1065196"/>
                      <a:pt x="86627" y="952901"/>
                    </a:cubicBezTo>
                    <a:cubicBezTo>
                      <a:pt x="101065" y="840606"/>
                      <a:pt x="52939" y="718687"/>
                      <a:pt x="86627" y="606392"/>
                    </a:cubicBezTo>
                    <a:cubicBezTo>
                      <a:pt x="120315" y="494097"/>
                      <a:pt x="214963" y="367365"/>
                      <a:pt x="288757" y="279133"/>
                    </a:cubicBezTo>
                    <a:cubicBezTo>
                      <a:pt x="362551" y="190901"/>
                      <a:pt x="412282" y="113899"/>
                      <a:pt x="529389" y="77002"/>
                    </a:cubicBezTo>
                    <a:cubicBezTo>
                      <a:pt x="646496" y="40105"/>
                      <a:pt x="832585" y="70586"/>
                      <a:pt x="991402" y="57752"/>
                    </a:cubicBezTo>
                    <a:cubicBezTo>
                      <a:pt x="1150219" y="44918"/>
                      <a:pt x="1316254" y="22459"/>
                      <a:pt x="1482290" y="0"/>
                    </a:cubicBezTo>
                  </a:path>
                </a:pathLst>
              </a:cu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740BA582-BF49-43BF-AA64-91902CF20EA4}"/>
                </a:ext>
              </a:extLst>
            </p:cNvPr>
            <p:cNvSpPr/>
            <p:nvPr/>
          </p:nvSpPr>
          <p:spPr>
            <a:xfrm>
              <a:off x="9046967" y="5894772"/>
              <a:ext cx="302398" cy="252012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5FA4135-D516-47F2-AECD-6FFB86644256}"/>
                </a:ext>
              </a:extLst>
            </p:cNvPr>
            <p:cNvSpPr/>
            <p:nvPr/>
          </p:nvSpPr>
          <p:spPr>
            <a:xfrm>
              <a:off x="6756638" y="5335963"/>
              <a:ext cx="2255030" cy="154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C40530-B903-4848-BC82-CFD8236010EF}"/>
                </a:ext>
              </a:extLst>
            </p:cNvPr>
            <p:cNvSpPr txBox="1"/>
            <p:nvPr/>
          </p:nvSpPr>
          <p:spPr>
            <a:xfrm rot="16200000">
              <a:off x="6755464" y="4550852"/>
              <a:ext cx="688810" cy="77161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model B1</a:t>
              </a:r>
            </a:p>
            <a:p>
              <a:r>
                <a:rPr lang="en-US" sz="800" dirty="0"/>
                <a:t>model B2</a:t>
              </a:r>
            </a:p>
            <a:p>
              <a:r>
                <a:rPr lang="en-US" sz="800" dirty="0"/>
                <a:t>model B3</a:t>
              </a:r>
            </a:p>
            <a:p>
              <a:r>
                <a:rPr lang="en-US" sz="800" dirty="0"/>
                <a:t>… </a:t>
              </a: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8BA1DAC3-7EC4-4F27-9711-EB51EF4AA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168" t="31865" r="28547" b="24351"/>
            <a:stretch/>
          </p:blipFill>
          <p:spPr>
            <a:xfrm>
              <a:off x="6771264" y="5374463"/>
              <a:ext cx="2215667" cy="1470635"/>
            </a:xfrm>
            <a:prstGeom prst="rect">
              <a:avLst/>
            </a:prstGeom>
          </p:spPr>
        </p:pic>
        <p:sp>
          <p:nvSpPr>
            <p:cNvPr id="69" name="Arrow: Curved Left 68">
              <a:extLst>
                <a:ext uri="{FF2B5EF4-FFF2-40B4-BE49-F238E27FC236}">
                  <a16:creationId xmlns:a16="http://schemas.microsoft.com/office/drawing/2014/main" id="{92C34C02-0906-4F5E-B377-630913531243}"/>
                </a:ext>
              </a:extLst>
            </p:cNvPr>
            <p:cNvSpPr/>
            <p:nvPr/>
          </p:nvSpPr>
          <p:spPr>
            <a:xfrm rot="10800000">
              <a:off x="77894" y="1935995"/>
              <a:ext cx="642869" cy="3363910"/>
            </a:xfrm>
            <a:prstGeom prst="curvedLef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F918CDF-186A-40E2-85ED-05ACFF88EC34}"/>
                </a:ext>
              </a:extLst>
            </p:cNvPr>
            <p:cNvSpPr txBox="1"/>
            <p:nvPr/>
          </p:nvSpPr>
          <p:spPr>
            <a:xfrm>
              <a:off x="3221" y="4671787"/>
              <a:ext cx="933214" cy="27385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Repeat 10x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7635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Mixed performance across 23 metaclassifiers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ADF38BF-5629-447E-92FE-F13920ACB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13"/>
          <a:stretch/>
        </p:blipFill>
        <p:spPr>
          <a:xfrm>
            <a:off x="1503604" y="1296451"/>
            <a:ext cx="1536708" cy="123934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65AE5F9-AA48-4B39-8F69-44BCFF3C75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13"/>
          <a:stretch/>
        </p:blipFill>
        <p:spPr>
          <a:xfrm>
            <a:off x="-2190" y="1296451"/>
            <a:ext cx="1536708" cy="123934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AEA7D63-3189-4A17-882E-E8AAD560FD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58"/>
          <a:stretch/>
        </p:blipFill>
        <p:spPr>
          <a:xfrm>
            <a:off x="7549639" y="1297405"/>
            <a:ext cx="1535975" cy="123934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449BC19E-EA8A-4A53-985C-7ED1571C67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58"/>
          <a:stretch/>
        </p:blipFill>
        <p:spPr>
          <a:xfrm>
            <a:off x="3017017" y="1296451"/>
            <a:ext cx="1535975" cy="1239340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501BAC21-BE10-42A8-B2BA-B0BC2AF457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758"/>
          <a:stretch/>
        </p:blipFill>
        <p:spPr>
          <a:xfrm>
            <a:off x="4530431" y="1296451"/>
            <a:ext cx="1535975" cy="123934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2AC42D51-2441-4F52-ADCC-75AA95711C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758"/>
          <a:stretch/>
        </p:blipFill>
        <p:spPr>
          <a:xfrm>
            <a:off x="6043845" y="1297405"/>
            <a:ext cx="1535975" cy="1239340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EBDF169E-3B37-462A-82F5-7F080A9A30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150"/>
          <a:stretch/>
        </p:blipFill>
        <p:spPr>
          <a:xfrm>
            <a:off x="6087741" y="5089932"/>
            <a:ext cx="1534300" cy="1239340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09DEA296-62B6-4FDE-A675-57AB406B339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049"/>
          <a:stretch/>
        </p:blipFill>
        <p:spPr>
          <a:xfrm>
            <a:off x="4556564" y="5091016"/>
            <a:ext cx="1535975" cy="1239340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48CE5B98-21E5-493F-AB26-5B0C40CCE9F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692"/>
          <a:stretch/>
        </p:blipFill>
        <p:spPr>
          <a:xfrm>
            <a:off x="3025389" y="5091016"/>
            <a:ext cx="1541872" cy="1239340"/>
          </a:xfrm>
          <a:prstGeom prst="rect">
            <a:avLst/>
          </a:prstGeom>
        </p:spPr>
      </p:pic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0F8E5D60-1B5A-4C85-8F72-41D19296B5F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150"/>
          <a:stretch/>
        </p:blipFill>
        <p:spPr>
          <a:xfrm>
            <a:off x="0" y="5089934"/>
            <a:ext cx="1534300" cy="1239340"/>
          </a:xfrm>
          <a:prstGeom prst="rect">
            <a:avLst/>
          </a:prstGeom>
        </p:spPr>
      </p:pic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E54B937-5996-444C-91D1-31CE1631226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6692"/>
          <a:stretch/>
        </p:blipFill>
        <p:spPr>
          <a:xfrm>
            <a:off x="1498908" y="5091016"/>
            <a:ext cx="1541872" cy="1239340"/>
          </a:xfrm>
          <a:prstGeom prst="rect">
            <a:avLst/>
          </a:prstGeom>
        </p:spPr>
      </p:pic>
      <p:pic>
        <p:nvPicPr>
          <p:cNvPr id="37" name="Picture 36" descr="Chart, line chart&#10;&#10;Description automatically generated">
            <a:extLst>
              <a:ext uri="{FF2B5EF4-FFF2-40B4-BE49-F238E27FC236}">
                <a16:creationId xmlns:a16="http://schemas.microsoft.com/office/drawing/2014/main" id="{6A0E6CFA-9D7C-423B-AADD-31A365229A9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049"/>
          <a:stretch/>
        </p:blipFill>
        <p:spPr>
          <a:xfrm>
            <a:off x="1495402" y="3760456"/>
            <a:ext cx="1535975" cy="1239340"/>
          </a:xfrm>
          <a:prstGeom prst="rect">
            <a:avLst/>
          </a:prstGeom>
        </p:spPr>
      </p:pic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E4A1D9A4-F7DC-48F2-A202-2D531B0ADA1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7049"/>
          <a:stretch/>
        </p:blipFill>
        <p:spPr>
          <a:xfrm>
            <a:off x="3025388" y="3749902"/>
            <a:ext cx="1535975" cy="1239340"/>
          </a:xfrm>
          <a:prstGeom prst="rect">
            <a:avLst/>
          </a:prstGeom>
        </p:spPr>
      </p:pic>
      <p:pic>
        <p:nvPicPr>
          <p:cNvPr id="47" name="Picture 46" descr="Chart, line chart&#10;&#10;Description automatically generated">
            <a:extLst>
              <a:ext uri="{FF2B5EF4-FFF2-40B4-BE49-F238E27FC236}">
                <a16:creationId xmlns:a16="http://schemas.microsoft.com/office/drawing/2014/main" id="{60F08126-90EA-4C87-AE67-6103B470835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7049"/>
          <a:stretch/>
        </p:blipFill>
        <p:spPr>
          <a:xfrm>
            <a:off x="4530431" y="3749902"/>
            <a:ext cx="1535975" cy="1239340"/>
          </a:xfrm>
          <a:prstGeom prst="rect">
            <a:avLst/>
          </a:prstGeom>
        </p:spPr>
      </p:pic>
      <p:pic>
        <p:nvPicPr>
          <p:cNvPr id="49" name="Picture 48" descr="Chart, line chart&#10;&#10;Description automatically generated">
            <a:extLst>
              <a:ext uri="{FF2B5EF4-FFF2-40B4-BE49-F238E27FC236}">
                <a16:creationId xmlns:a16="http://schemas.microsoft.com/office/drawing/2014/main" id="{02DC4188-D0F2-465A-BD53-8E594A82EFB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7049"/>
          <a:stretch/>
        </p:blipFill>
        <p:spPr>
          <a:xfrm>
            <a:off x="6074674" y="3739011"/>
            <a:ext cx="1535975" cy="1239340"/>
          </a:xfrm>
          <a:prstGeom prst="rect">
            <a:avLst/>
          </a:prstGeom>
        </p:spPr>
      </p:pic>
      <p:pic>
        <p:nvPicPr>
          <p:cNvPr id="51" name="Picture 50" descr="Chart, line chart&#10;&#10;Description automatically generated">
            <a:extLst>
              <a:ext uri="{FF2B5EF4-FFF2-40B4-BE49-F238E27FC236}">
                <a16:creationId xmlns:a16="http://schemas.microsoft.com/office/drawing/2014/main" id="{B09440F2-762D-4FF8-873B-D3420157D81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7049"/>
          <a:stretch/>
        </p:blipFill>
        <p:spPr>
          <a:xfrm>
            <a:off x="7585164" y="3746049"/>
            <a:ext cx="1535975" cy="1239340"/>
          </a:xfrm>
          <a:prstGeom prst="rect">
            <a:avLst/>
          </a:prstGeom>
        </p:spPr>
      </p:pic>
      <p:pic>
        <p:nvPicPr>
          <p:cNvPr id="53" name="Picture 52" descr="Chart, line chart&#10;&#10;Description automatically generated">
            <a:extLst>
              <a:ext uri="{FF2B5EF4-FFF2-40B4-BE49-F238E27FC236}">
                <a16:creationId xmlns:a16="http://schemas.microsoft.com/office/drawing/2014/main" id="{E7347114-44A3-4219-89FA-E9BF1917865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6994"/>
          <a:stretch/>
        </p:blipFill>
        <p:spPr>
          <a:xfrm>
            <a:off x="27821" y="3754164"/>
            <a:ext cx="1536874" cy="1239340"/>
          </a:xfrm>
          <a:prstGeom prst="rect">
            <a:avLst/>
          </a:prstGeom>
        </p:spPr>
      </p:pic>
      <p:pic>
        <p:nvPicPr>
          <p:cNvPr id="55" name="Picture 54" descr="Chart, line chart&#10;&#10;Description automatically generated">
            <a:extLst>
              <a:ext uri="{FF2B5EF4-FFF2-40B4-BE49-F238E27FC236}">
                <a16:creationId xmlns:a16="http://schemas.microsoft.com/office/drawing/2014/main" id="{C7305BA8-10FB-48A9-A443-FF61B31DA70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r="7049"/>
          <a:stretch/>
        </p:blipFill>
        <p:spPr>
          <a:xfrm>
            <a:off x="1498907" y="2509172"/>
            <a:ext cx="1535975" cy="1239340"/>
          </a:xfrm>
          <a:prstGeom prst="rect">
            <a:avLst/>
          </a:prstGeom>
        </p:spPr>
      </p:pic>
      <p:pic>
        <p:nvPicPr>
          <p:cNvPr id="57" name="Picture 56" descr="Chart, line chart&#10;&#10;Description automatically generated">
            <a:extLst>
              <a:ext uri="{FF2B5EF4-FFF2-40B4-BE49-F238E27FC236}">
                <a16:creationId xmlns:a16="http://schemas.microsoft.com/office/drawing/2014/main" id="{38DBCF63-184E-470A-8FEB-33822A631BD0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7049"/>
          <a:stretch/>
        </p:blipFill>
        <p:spPr>
          <a:xfrm>
            <a:off x="3017689" y="2509172"/>
            <a:ext cx="1535975" cy="1239340"/>
          </a:xfrm>
          <a:prstGeom prst="rect">
            <a:avLst/>
          </a:prstGeom>
        </p:spPr>
      </p:pic>
      <p:pic>
        <p:nvPicPr>
          <p:cNvPr id="59" name="Picture 58" descr="Chart, line chart&#10;&#10;Description automatically generated">
            <a:extLst>
              <a:ext uri="{FF2B5EF4-FFF2-40B4-BE49-F238E27FC236}">
                <a16:creationId xmlns:a16="http://schemas.microsoft.com/office/drawing/2014/main" id="{4AD77B51-8485-4311-9DCF-80D43F184905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6736"/>
          <a:stretch/>
        </p:blipFill>
        <p:spPr>
          <a:xfrm>
            <a:off x="4525736" y="2501189"/>
            <a:ext cx="1541138" cy="1239340"/>
          </a:xfrm>
          <a:prstGeom prst="rect">
            <a:avLst/>
          </a:prstGeom>
        </p:spPr>
      </p:pic>
      <p:pic>
        <p:nvPicPr>
          <p:cNvPr id="61" name="Picture 60" descr="Chart, line chart&#10;&#10;Description automatically generated">
            <a:extLst>
              <a:ext uri="{FF2B5EF4-FFF2-40B4-BE49-F238E27FC236}">
                <a16:creationId xmlns:a16="http://schemas.microsoft.com/office/drawing/2014/main" id="{5AEE20C2-C009-4110-9304-4E57D8CDFFDB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r="7049"/>
          <a:stretch/>
        </p:blipFill>
        <p:spPr>
          <a:xfrm>
            <a:off x="6059434" y="2502143"/>
            <a:ext cx="1535975" cy="1239340"/>
          </a:xfrm>
          <a:prstGeom prst="rect">
            <a:avLst/>
          </a:prstGeom>
        </p:spPr>
      </p:pic>
      <p:pic>
        <p:nvPicPr>
          <p:cNvPr id="63" name="Picture 62" descr="Chart, line chart&#10;&#10;Description automatically generated">
            <a:extLst>
              <a:ext uri="{FF2B5EF4-FFF2-40B4-BE49-F238E27FC236}">
                <a16:creationId xmlns:a16="http://schemas.microsoft.com/office/drawing/2014/main" id="{EFDDFA52-D423-4C09-B30A-2504CE0E29AE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r="6736"/>
          <a:stretch/>
        </p:blipFill>
        <p:spPr>
          <a:xfrm>
            <a:off x="7552564" y="2502143"/>
            <a:ext cx="1541138" cy="1239340"/>
          </a:xfrm>
          <a:prstGeom prst="rect">
            <a:avLst/>
          </a:prstGeom>
        </p:spPr>
      </p:pic>
      <p:pic>
        <p:nvPicPr>
          <p:cNvPr id="65" name="Picture 64" descr="Chart, line chart&#10;&#10;Description automatically generated">
            <a:extLst>
              <a:ext uri="{FF2B5EF4-FFF2-40B4-BE49-F238E27FC236}">
                <a16:creationId xmlns:a16="http://schemas.microsoft.com/office/drawing/2014/main" id="{309ACBA3-EDF5-4D72-A8DC-BA0A2FAA3A02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r="7191"/>
          <a:stretch/>
        </p:blipFill>
        <p:spPr>
          <a:xfrm>
            <a:off x="-2190" y="2509171"/>
            <a:ext cx="1569872" cy="12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0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Mixed performance across 23 metaclassifiers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060BDBE6-E389-45C4-9F91-95A8CD25E0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7515815"/>
              </p:ext>
            </p:extLst>
          </p:nvPr>
        </p:nvGraphicFramePr>
        <p:xfrm>
          <a:off x="133350" y="1752600"/>
          <a:ext cx="8782050" cy="3955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9816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Mixed performance across 23 metaclassifiers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67FE90F-EBE2-4F7B-8520-4C1239C83B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9149302"/>
              </p:ext>
            </p:extLst>
          </p:nvPr>
        </p:nvGraphicFramePr>
        <p:xfrm>
          <a:off x="-1" y="2057400"/>
          <a:ext cx="9144001" cy="3317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53684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Accuracy varies across cell type and drugs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F23B64-C3F8-4B43-AC12-69FCC0863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00" t="29582" r="24000" b="26919"/>
          <a:stretch/>
        </p:blipFill>
        <p:spPr>
          <a:xfrm>
            <a:off x="498473" y="1764791"/>
            <a:ext cx="8147975" cy="34838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D2C522D-6D97-42D9-AC46-46E11895B9D8}"/>
              </a:ext>
            </a:extLst>
          </p:cNvPr>
          <p:cNvSpPr/>
          <p:nvPr/>
        </p:nvSpPr>
        <p:spPr>
          <a:xfrm>
            <a:off x="2724912" y="4572000"/>
            <a:ext cx="777240" cy="274320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E7E7A7-4650-4916-B7B5-26B08A900057}"/>
              </a:ext>
            </a:extLst>
          </p:cNvPr>
          <p:cNvSpPr/>
          <p:nvPr/>
        </p:nvSpPr>
        <p:spPr>
          <a:xfrm>
            <a:off x="2127504" y="4376928"/>
            <a:ext cx="777240" cy="274320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CBD624-8DF7-4B94-8699-622FF5969A33}"/>
              </a:ext>
            </a:extLst>
          </p:cNvPr>
          <p:cNvSpPr/>
          <p:nvPr/>
        </p:nvSpPr>
        <p:spPr>
          <a:xfrm>
            <a:off x="1533144" y="3296411"/>
            <a:ext cx="777240" cy="274320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312DC-2E9D-44EE-A55B-D61622A6A1B6}"/>
              </a:ext>
            </a:extLst>
          </p:cNvPr>
          <p:cNvSpPr/>
          <p:nvPr/>
        </p:nvSpPr>
        <p:spPr>
          <a:xfrm>
            <a:off x="2761488" y="3824478"/>
            <a:ext cx="777240" cy="274320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6F3F9-9123-4F26-B699-D75502AC7AFF}"/>
              </a:ext>
            </a:extLst>
          </p:cNvPr>
          <p:cNvSpPr txBox="1"/>
          <p:nvPr/>
        </p:nvSpPr>
        <p:spPr>
          <a:xfrm>
            <a:off x="7703126" y="5248656"/>
            <a:ext cx="1253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Italics: N &lt; 10</a:t>
            </a:r>
          </a:p>
        </p:txBody>
      </p:sp>
    </p:spTree>
    <p:extLst>
      <p:ext uri="{BB962C8B-B14F-4D97-AF65-F5344CB8AC3E}">
        <p14:creationId xmlns:p14="http://schemas.microsoft.com/office/powerpoint/2010/main" val="2356382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Model analysis points to specific markers of sensitivity</a:t>
            </a:r>
            <a:br>
              <a:rPr lang="en-US" dirty="0"/>
            </a:br>
            <a:r>
              <a:rPr lang="en-US" dirty="0"/>
              <a:t>1: </a:t>
            </a:r>
            <a:r>
              <a:rPr lang="en-US" dirty="0" err="1"/>
              <a:t>Selumetinib</a:t>
            </a:r>
            <a:r>
              <a:rPr lang="en-US" dirty="0"/>
              <a:t> (MEK inhibitor), Genomics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30C76F8-8444-40D6-B62B-EC2A32D50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" r="5719"/>
          <a:stretch/>
        </p:blipFill>
        <p:spPr>
          <a:xfrm>
            <a:off x="0" y="1266444"/>
            <a:ext cx="3545844" cy="26674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B13F9B-35E6-4ED8-ABF0-95366EC71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4" t="29702" r="73072" b="21075"/>
          <a:stretch/>
        </p:blipFill>
        <p:spPr>
          <a:xfrm>
            <a:off x="3942947" y="1257300"/>
            <a:ext cx="4810528" cy="2753632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6760D7A8-B0A9-4A8A-9442-1BE92634E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24" r="7530" b="2041"/>
          <a:stretch/>
        </p:blipFill>
        <p:spPr>
          <a:xfrm>
            <a:off x="190520" y="4033450"/>
            <a:ext cx="2733655" cy="27105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66646C-4882-456B-8E17-F3AD8BA441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98" r="8492"/>
          <a:stretch/>
        </p:blipFill>
        <p:spPr>
          <a:xfrm>
            <a:off x="5642578" y="4076539"/>
            <a:ext cx="2679654" cy="2676686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A6498244-2469-4337-A49B-6B86BE6E54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91" r="8164" b="1590"/>
          <a:stretch/>
        </p:blipFill>
        <p:spPr>
          <a:xfrm>
            <a:off x="2924176" y="4076540"/>
            <a:ext cx="2733656" cy="266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93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Model analysis points to specific markers of sensitivity</a:t>
            </a:r>
            <a:br>
              <a:rPr lang="en-US" dirty="0"/>
            </a:br>
            <a:r>
              <a:rPr lang="en-US" dirty="0"/>
              <a:t>1: </a:t>
            </a:r>
            <a:r>
              <a:rPr lang="en-US" dirty="0" err="1"/>
              <a:t>Selumetinib</a:t>
            </a:r>
            <a:r>
              <a:rPr lang="en-US" dirty="0"/>
              <a:t> (MEK inhibitor), Olfactive Receptors?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30C76F8-8444-40D6-B62B-EC2A32D50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" r="5719"/>
          <a:stretch/>
        </p:blipFill>
        <p:spPr>
          <a:xfrm>
            <a:off x="0" y="1266444"/>
            <a:ext cx="3545844" cy="26674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B13F9B-35E6-4ED8-ABF0-95366EC71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4" t="29702" r="73072" b="21075"/>
          <a:stretch/>
        </p:blipFill>
        <p:spPr>
          <a:xfrm>
            <a:off x="3942947" y="1257300"/>
            <a:ext cx="4810528" cy="2753632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534A068B-B731-4E45-8A8F-23D5E27D3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41" t="10420" r="8802"/>
          <a:stretch/>
        </p:blipFill>
        <p:spPr>
          <a:xfrm>
            <a:off x="114279" y="4010932"/>
            <a:ext cx="2997155" cy="277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57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Model analysis points to specific markers of sensitivity</a:t>
            </a:r>
            <a:br>
              <a:rPr lang="en-US" dirty="0"/>
            </a:br>
            <a:r>
              <a:rPr lang="en-US" dirty="0"/>
              <a:t>1: </a:t>
            </a:r>
            <a:r>
              <a:rPr lang="en-US" dirty="0" err="1"/>
              <a:t>Selumetinib</a:t>
            </a:r>
            <a:r>
              <a:rPr lang="en-US" dirty="0"/>
              <a:t> (MEK inhibitor), Transcriptomics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30C76F8-8444-40D6-B62B-EC2A32D50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" r="5719"/>
          <a:stretch/>
        </p:blipFill>
        <p:spPr>
          <a:xfrm>
            <a:off x="0" y="1266444"/>
            <a:ext cx="3545844" cy="26674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B13F9B-35E6-4ED8-ABF0-95366EC71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29" t="29702" r="55894" b="21075"/>
          <a:stretch/>
        </p:blipFill>
        <p:spPr>
          <a:xfrm>
            <a:off x="4100799" y="1343025"/>
            <a:ext cx="3281076" cy="2839950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81E02C7-5DE0-4661-A71C-43648FDA0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5" t="10596" r="7454" b="2928"/>
          <a:stretch/>
        </p:blipFill>
        <p:spPr>
          <a:xfrm>
            <a:off x="5949620" y="4268700"/>
            <a:ext cx="3039425" cy="257175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EA79955-3E85-4E81-9B24-167770FBFD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73" t="9799" r="9004" b="3725"/>
          <a:stretch/>
        </p:blipFill>
        <p:spPr>
          <a:xfrm>
            <a:off x="2937150" y="4286251"/>
            <a:ext cx="3012470" cy="2571749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6C73EAA-B2F0-4DBE-9695-001D36ED48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46" t="9873" r="7829" b="3652"/>
          <a:stretch/>
        </p:blipFill>
        <p:spPr>
          <a:xfrm>
            <a:off x="0" y="4286251"/>
            <a:ext cx="3012470" cy="25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95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Model analysis points to specific markers of sensitivity</a:t>
            </a:r>
            <a:br>
              <a:rPr lang="en-US" dirty="0"/>
            </a:br>
            <a:r>
              <a:rPr lang="en-US" dirty="0"/>
              <a:t>1: </a:t>
            </a:r>
            <a:r>
              <a:rPr lang="en-US" dirty="0" err="1"/>
              <a:t>Selumetinib</a:t>
            </a:r>
            <a:r>
              <a:rPr lang="en-US" dirty="0"/>
              <a:t> (MEK inhibitor), Proteomics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30C76F8-8444-40D6-B62B-EC2A32D50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" r="5719"/>
          <a:stretch/>
        </p:blipFill>
        <p:spPr>
          <a:xfrm>
            <a:off x="0" y="1266444"/>
            <a:ext cx="3545844" cy="26674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B13F9B-35E6-4ED8-ABF0-95366EC71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57" t="29702" r="29815" b="21075"/>
          <a:stretch/>
        </p:blipFill>
        <p:spPr>
          <a:xfrm>
            <a:off x="3800475" y="1343025"/>
            <a:ext cx="4953000" cy="283995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AED9C14-FFF0-46AD-9592-6EF1123E6D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94" t="10489" r="9058" b="2807"/>
          <a:stretch/>
        </p:blipFill>
        <p:spPr>
          <a:xfrm>
            <a:off x="3067050" y="4268700"/>
            <a:ext cx="2952750" cy="2574152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9620313-1420-4C97-922A-54C81EE807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59" t="7460" r="8192" b="3108"/>
          <a:stretch/>
        </p:blipFill>
        <p:spPr>
          <a:xfrm>
            <a:off x="133350" y="4182975"/>
            <a:ext cx="2952750" cy="2655155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4FFEDAE4-14A4-488A-ACEF-6815086E74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98" t="10417" r="8631" b="3125"/>
          <a:stretch/>
        </p:blipFill>
        <p:spPr>
          <a:xfrm>
            <a:off x="6019800" y="4268700"/>
            <a:ext cx="2936872" cy="25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70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Model analysis points to specific markers of sensitivity</a:t>
            </a:r>
            <a:br>
              <a:rPr lang="en-US" dirty="0"/>
            </a:br>
            <a:r>
              <a:rPr lang="en-US" dirty="0"/>
              <a:t>1: </a:t>
            </a:r>
            <a:r>
              <a:rPr lang="en-US" dirty="0" err="1"/>
              <a:t>Selumetinib</a:t>
            </a:r>
            <a:r>
              <a:rPr lang="en-US" dirty="0"/>
              <a:t> (MEK inhibitor), miRNAs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30C76F8-8444-40D6-B62B-EC2A32D50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" r="5719"/>
          <a:stretch/>
        </p:blipFill>
        <p:spPr>
          <a:xfrm>
            <a:off x="0" y="1266444"/>
            <a:ext cx="3545844" cy="26674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B13F9B-35E6-4ED8-ABF0-95366EC71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93" t="29867" r="4177" b="20910"/>
          <a:stretch/>
        </p:blipFill>
        <p:spPr>
          <a:xfrm>
            <a:off x="4095749" y="1343025"/>
            <a:ext cx="4657725" cy="274453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A4DCE139-537B-4E21-BA37-0C5C8C3C12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94" t="10199" r="8912" b="3018"/>
          <a:stretch/>
        </p:blipFill>
        <p:spPr>
          <a:xfrm>
            <a:off x="3033081" y="4160615"/>
            <a:ext cx="2977194" cy="2602512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A95A3225-4F14-459A-9047-E3F9D0D3CD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79" t="10199" r="9127"/>
          <a:stretch/>
        </p:blipFill>
        <p:spPr>
          <a:xfrm>
            <a:off x="51756" y="4164961"/>
            <a:ext cx="2977194" cy="2693039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9F4F9487-73D7-42CE-8571-FC8D011815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99" t="10416" r="8929" b="3472"/>
          <a:stretch/>
        </p:blipFill>
        <p:spPr>
          <a:xfrm>
            <a:off x="6010275" y="4173288"/>
            <a:ext cx="2971006" cy="258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56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Patient responses to chemotherapies are highly variable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1E8BB2-13C8-40B6-B0E0-951801FCE2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0"/>
          <a:stretch/>
        </p:blipFill>
        <p:spPr bwMode="auto">
          <a:xfrm>
            <a:off x="239922" y="1754124"/>
            <a:ext cx="3646277" cy="478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4A67C5-F33A-4FE4-A398-ED37AFBD5EA3}"/>
              </a:ext>
            </a:extLst>
          </p:cNvPr>
          <p:cNvSpPr txBox="1"/>
          <p:nvPr/>
        </p:nvSpPr>
        <p:spPr>
          <a:xfrm>
            <a:off x="498473" y="6543612"/>
            <a:ext cx="3646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Ugurel</a:t>
            </a:r>
            <a:r>
              <a:rPr lang="en-US" sz="1200" dirty="0"/>
              <a:t> </a:t>
            </a:r>
            <a:r>
              <a:rPr lang="en-US" sz="1200" i="1" dirty="0"/>
              <a:t>et al.</a:t>
            </a:r>
            <a:r>
              <a:rPr lang="en-US" sz="1200" dirty="0"/>
              <a:t>, Eur. J. Cancer (2016), 53; 125-34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7630D78-5E2E-444C-9C86-00E115048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41"/>
          <a:stretch/>
        </p:blipFill>
        <p:spPr bwMode="auto">
          <a:xfrm>
            <a:off x="4214102" y="1618489"/>
            <a:ext cx="375718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3BB968-FE73-4C33-B1DD-805E22961001}"/>
              </a:ext>
            </a:extLst>
          </p:cNvPr>
          <p:cNvSpPr txBox="1"/>
          <p:nvPr/>
        </p:nvSpPr>
        <p:spPr>
          <a:xfrm>
            <a:off x="777240" y="1321046"/>
            <a:ext cx="28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Melanoma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C989F2-4C72-4365-8CC8-DFC29848CF2E}"/>
              </a:ext>
            </a:extLst>
          </p:cNvPr>
          <p:cNvSpPr txBox="1"/>
          <p:nvPr/>
        </p:nvSpPr>
        <p:spPr>
          <a:xfrm>
            <a:off x="4828426" y="1321046"/>
            <a:ext cx="28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Colon carcinoma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B9A64A-F52A-4E0E-B4B9-A6D27CBBF054}"/>
              </a:ext>
            </a:extLst>
          </p:cNvPr>
          <p:cNvSpPr txBox="1"/>
          <p:nvPr/>
        </p:nvSpPr>
        <p:spPr>
          <a:xfrm>
            <a:off x="4417641" y="4201832"/>
            <a:ext cx="4478382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/>
              <a:t>Unmet need for improvement of care of cancer patients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/>
              <a:t>Nearly all biomarkers are genomic (BCR-ABL, EGFR, etc.)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/>
              <a:t>Goal: develop predictors of drug response across </a:t>
            </a:r>
            <a:r>
              <a:rPr lang="en-US" dirty="0" err="1"/>
              <a:t>omic</a:t>
            </a:r>
            <a:r>
              <a:rPr lang="en-US" dirty="0"/>
              <a:t> types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36CF-242D-4756-B982-72EB1C0A5402}"/>
              </a:ext>
            </a:extLst>
          </p:cNvPr>
          <p:cNvSpPr txBox="1"/>
          <p:nvPr/>
        </p:nvSpPr>
        <p:spPr>
          <a:xfrm>
            <a:off x="4999250" y="6574277"/>
            <a:ext cx="3646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Ulanja</a:t>
            </a:r>
            <a:r>
              <a:rPr lang="en-US" sz="1200" dirty="0"/>
              <a:t> </a:t>
            </a:r>
            <a:r>
              <a:rPr lang="en-US" sz="1200" i="1" dirty="0"/>
              <a:t>et al.</a:t>
            </a:r>
            <a:r>
              <a:rPr lang="en-US" sz="1200" dirty="0"/>
              <a:t>, J. Oncol. (2019):4315032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DD75F6-EE30-482F-8FF6-5ED7C188F5C3}"/>
              </a:ext>
            </a:extLst>
          </p:cNvPr>
          <p:cNvSpPr/>
          <p:nvPr/>
        </p:nvSpPr>
        <p:spPr>
          <a:xfrm>
            <a:off x="6656832" y="1975104"/>
            <a:ext cx="960120" cy="1828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14057-343D-44DD-841B-5BD771964AB2}"/>
              </a:ext>
            </a:extLst>
          </p:cNvPr>
          <p:cNvSpPr txBox="1"/>
          <p:nvPr/>
        </p:nvSpPr>
        <p:spPr>
          <a:xfrm>
            <a:off x="6939580" y="2120565"/>
            <a:ext cx="5565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stage 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3846DA-DB72-4CDF-AC85-9524136E0BE9}"/>
              </a:ext>
            </a:extLst>
          </p:cNvPr>
          <p:cNvSpPr txBox="1"/>
          <p:nvPr/>
        </p:nvSpPr>
        <p:spPr>
          <a:xfrm>
            <a:off x="7272977" y="2363887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stage II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74280-2810-4797-87B7-4C57361E7BE8}"/>
              </a:ext>
            </a:extLst>
          </p:cNvPr>
          <p:cNvSpPr txBox="1"/>
          <p:nvPr/>
        </p:nvSpPr>
        <p:spPr>
          <a:xfrm>
            <a:off x="7290949" y="2604909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stage III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98101-25BA-4E8E-B466-C519B3FF3042}"/>
              </a:ext>
            </a:extLst>
          </p:cNvPr>
          <p:cNvSpPr txBox="1"/>
          <p:nvPr/>
        </p:nvSpPr>
        <p:spPr>
          <a:xfrm>
            <a:off x="6959429" y="3127573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stage IV</a:t>
            </a:r>
          </a:p>
        </p:txBody>
      </p:sp>
    </p:spTree>
    <p:extLst>
      <p:ext uri="{BB962C8B-B14F-4D97-AF65-F5344CB8AC3E}">
        <p14:creationId xmlns:p14="http://schemas.microsoft.com/office/powerpoint/2010/main" val="1364147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Model analysis points to specific markers of sensitivity</a:t>
            </a:r>
            <a:br>
              <a:rPr lang="en-US" dirty="0"/>
            </a:br>
            <a:r>
              <a:rPr lang="en-US" dirty="0"/>
              <a:t>1: </a:t>
            </a:r>
            <a:r>
              <a:rPr lang="en-US" dirty="0" err="1"/>
              <a:t>Selumetinib</a:t>
            </a:r>
            <a:r>
              <a:rPr lang="en-US" dirty="0"/>
              <a:t> (MEK inhibitor), Pathway Activity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30C76F8-8444-40D6-B62B-EC2A32D50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" r="5719"/>
          <a:stretch/>
        </p:blipFill>
        <p:spPr>
          <a:xfrm>
            <a:off x="0" y="1266444"/>
            <a:ext cx="3545844" cy="2667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D8D060-B68B-4CFD-93E3-7921D39A8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5" t="39543" r="48542" b="25475"/>
          <a:stretch/>
        </p:blipFill>
        <p:spPr>
          <a:xfrm>
            <a:off x="3545844" y="1438274"/>
            <a:ext cx="5095823" cy="1990725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A697CF1-1A91-4691-91A7-5552A5C571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16" t="10263" r="8957"/>
          <a:stretch/>
        </p:blipFill>
        <p:spPr>
          <a:xfrm>
            <a:off x="0" y="4780690"/>
            <a:ext cx="2304398" cy="207731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1782624-6B44-4549-8234-A18692A00C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46" t="9463" r="8428" b="3829"/>
          <a:stretch/>
        </p:blipFill>
        <p:spPr>
          <a:xfrm>
            <a:off x="6772925" y="4779252"/>
            <a:ext cx="2304399" cy="2007215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A6D10F62-F724-4CA6-B12C-9781AD4008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66" t="9731" r="8707" b="3561"/>
          <a:stretch/>
        </p:blipFill>
        <p:spPr>
          <a:xfrm>
            <a:off x="2241230" y="4783268"/>
            <a:ext cx="2304399" cy="2007215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A2CC2F70-C6A3-47C1-936A-33D93DDE69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86" t="10263" r="8588" b="3028"/>
          <a:stretch/>
        </p:blipFill>
        <p:spPr>
          <a:xfrm>
            <a:off x="4460868" y="4779253"/>
            <a:ext cx="2304399" cy="200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97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Model analysis points to specific markers of sensitivity</a:t>
            </a:r>
            <a:br>
              <a:rPr lang="en-US" dirty="0"/>
            </a:br>
            <a:r>
              <a:rPr lang="en-US" dirty="0"/>
              <a:t>2: Irinotecan (Topoisomerase I inhibitor)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55BCCB2-BA5B-4795-9814-203DD509B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3"/>
          <a:stretch/>
        </p:blipFill>
        <p:spPr>
          <a:xfrm>
            <a:off x="920373" y="1298447"/>
            <a:ext cx="2776851" cy="1957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C500C2-F023-4CAE-A019-1239D03065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9" t="24268" r="14301" b="28202"/>
          <a:stretch/>
        </p:blipFill>
        <p:spPr>
          <a:xfrm>
            <a:off x="3752088" y="1426464"/>
            <a:ext cx="5254752" cy="1829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6E7C26-E788-445D-9F47-5FAFCB83DD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00" t="24432" r="8600" b="27874"/>
          <a:stretch/>
        </p:blipFill>
        <p:spPr>
          <a:xfrm>
            <a:off x="4525051" y="3337561"/>
            <a:ext cx="4467787" cy="175219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C39D884F-BB11-4CFD-BE9F-CAE7C494C1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45" t="11042" r="8125"/>
          <a:stretch/>
        </p:blipFill>
        <p:spPr>
          <a:xfrm>
            <a:off x="6912861" y="5123161"/>
            <a:ext cx="2231136" cy="1716343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BB64665F-0D0E-4A20-A1C7-1441FAB280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83" t="11042" r="9186"/>
          <a:stretch/>
        </p:blipFill>
        <p:spPr>
          <a:xfrm>
            <a:off x="0" y="5094681"/>
            <a:ext cx="2231136" cy="1716343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7AE48847-A64C-4B8A-8BEC-EB8CB047D1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81" t="11042" r="8488"/>
          <a:stretch/>
        </p:blipFill>
        <p:spPr>
          <a:xfrm>
            <a:off x="2328671" y="5094680"/>
            <a:ext cx="2231136" cy="1716344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73C08F9D-8A95-414D-9E6F-AF8EB449F3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468" t="11042" r="7801"/>
          <a:stretch/>
        </p:blipFill>
        <p:spPr>
          <a:xfrm>
            <a:off x="4620766" y="5123159"/>
            <a:ext cx="2231136" cy="1716345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43AC5E3-B26F-47B3-979A-FFDD2A20EFD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17" t="11303" r="8984" b="3107"/>
          <a:stretch/>
        </p:blipFill>
        <p:spPr>
          <a:xfrm>
            <a:off x="56883" y="3212455"/>
            <a:ext cx="2174253" cy="1889955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2AE8501B-9979-45BC-8C69-F758CA78B4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197" t="11160" r="9375" b="4315"/>
          <a:stretch/>
        </p:blipFill>
        <p:spPr>
          <a:xfrm>
            <a:off x="2284122" y="3225775"/>
            <a:ext cx="2102643" cy="18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23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What if we had only transcriptomics?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0CDE37B1-C42C-4D63-A781-578B4DA2B9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5555471"/>
              </p:ext>
            </p:extLst>
          </p:nvPr>
        </p:nvGraphicFramePr>
        <p:xfrm>
          <a:off x="988219" y="1519237"/>
          <a:ext cx="7167562" cy="4619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912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Conclusions and perspectives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FE8CC-9AEA-461E-9384-B4569F44B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6887" y="1671984"/>
            <a:ext cx="8136000" cy="4919316"/>
          </a:xfrm>
        </p:spPr>
        <p:txBody>
          <a:bodyPr/>
          <a:lstStyle/>
          <a:p>
            <a:r>
              <a:rPr lang="en-US" sz="1600" dirty="0"/>
              <a:t>Performance of predictors of sensitivity:</a:t>
            </a:r>
          </a:p>
          <a:p>
            <a:pPr lvl="1"/>
            <a:r>
              <a:rPr lang="en-US" sz="1400" dirty="0"/>
              <a:t>High (75% - 87% ROCAUC): 7 drugs</a:t>
            </a:r>
          </a:p>
          <a:p>
            <a:pPr lvl="1"/>
            <a:r>
              <a:rPr lang="en-US" sz="1400" dirty="0"/>
              <a:t>Intermediate (65% - 75% ROCAUC): 8 drugs</a:t>
            </a:r>
          </a:p>
          <a:p>
            <a:pPr lvl="1"/>
            <a:r>
              <a:rPr lang="en-US" sz="1400" dirty="0"/>
              <a:t>Low (&lt;65% ROCAUC): 8 drugs</a:t>
            </a:r>
          </a:p>
          <a:p>
            <a:endParaRPr lang="en-US" sz="1600" dirty="0"/>
          </a:p>
          <a:p>
            <a:r>
              <a:rPr lang="en-US" sz="1600" dirty="0"/>
              <a:t>Transcriptomics has the largest predictivity</a:t>
            </a:r>
          </a:p>
          <a:p>
            <a:r>
              <a:rPr lang="en-US" sz="1600" dirty="0"/>
              <a:t>High accuracy for specific cancer types</a:t>
            </a:r>
          </a:p>
          <a:p>
            <a:endParaRPr lang="en-US" sz="1600" dirty="0"/>
          </a:p>
          <a:p>
            <a:r>
              <a:rPr lang="en-US" sz="1600" dirty="0"/>
              <a:t>Models point to both known and putative novel markers and/or targets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=&gt; deeper analysis to lead to </a:t>
            </a:r>
            <a:r>
              <a:rPr lang="en-US" sz="1600" b="1" dirty="0"/>
              <a:t>fully interpretable models</a:t>
            </a:r>
          </a:p>
          <a:p>
            <a:endParaRPr lang="en-US" sz="1600" dirty="0"/>
          </a:p>
          <a:p>
            <a:r>
              <a:rPr lang="en-US" sz="1600" dirty="0"/>
              <a:t>=&gt; experimental validation: causality of markers</a:t>
            </a:r>
          </a:p>
          <a:p>
            <a:endParaRPr lang="en-US" sz="1600" dirty="0"/>
          </a:p>
          <a:p>
            <a:r>
              <a:rPr lang="en-US" sz="1600" dirty="0"/>
              <a:t>=&gt; clinical evaluation on patient data (organoids)</a:t>
            </a:r>
          </a:p>
        </p:txBody>
      </p:sp>
      <p:pic>
        <p:nvPicPr>
          <p:cNvPr id="6" name="Picture 2" descr="Black Logo">
            <a:extLst>
              <a:ext uri="{FF2B5EF4-FFF2-40B4-BE49-F238E27FC236}">
                <a16:creationId xmlns:a16="http://schemas.microsoft.com/office/drawing/2014/main" id="{1CB2348B-06B6-42DC-9273-D1CD635A9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 t="16364" r="25250" b="15000"/>
          <a:stretch/>
        </p:blipFill>
        <p:spPr bwMode="auto">
          <a:xfrm>
            <a:off x="7832803" y="6100952"/>
            <a:ext cx="952554" cy="47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ogo github - Icônes des médias sociaux gratuites">
            <a:extLst>
              <a:ext uri="{FF2B5EF4-FFF2-40B4-BE49-F238E27FC236}">
                <a16:creationId xmlns:a16="http://schemas.microsoft.com/office/drawing/2014/main" id="{FC3D709D-C960-4CBA-921C-7043C885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462" y="6025207"/>
            <a:ext cx="650963" cy="6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ython Logo transparent PNG - StickPNG">
            <a:extLst>
              <a:ext uri="{FF2B5EF4-FFF2-40B4-BE49-F238E27FC236}">
                <a16:creationId xmlns:a16="http://schemas.microsoft.com/office/drawing/2014/main" id="{C96E31A5-21E8-4446-857E-1D801CFE1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326" y="6087029"/>
            <a:ext cx="683581" cy="68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3CBE09-0154-4E75-ADD1-D7D2361AC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788" y="5983323"/>
            <a:ext cx="1392264" cy="75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425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C4566C-0C3D-4EC5-816A-CE9BFF896661}"/>
              </a:ext>
            </a:extLst>
          </p:cNvPr>
          <p:cNvSpPr txBox="1"/>
          <p:nvPr/>
        </p:nvSpPr>
        <p:spPr>
          <a:xfrm>
            <a:off x="1856232" y="2596896"/>
            <a:ext cx="5678424" cy="127727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solidFill>
              <a:schemeClr val="accent6">
                <a:lumMod val="10000"/>
                <a:alpha val="90000"/>
              </a:schemeClr>
            </a:solidFill>
          </a:ln>
        </p:spPr>
        <p:txBody>
          <a:bodyPr vert="horz" wrap="square" lIns="0" tIns="0" rIns="0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25000"/>
                  </a:schemeClr>
                </a:solidFill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816645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Conclusions and perspectives</a:t>
            </a:r>
          </a:p>
        </p:txBody>
      </p:sp>
      <p:pic>
        <p:nvPicPr>
          <p:cNvPr id="6" name="Picture 2" descr="Black Logo">
            <a:extLst>
              <a:ext uri="{FF2B5EF4-FFF2-40B4-BE49-F238E27FC236}">
                <a16:creationId xmlns:a16="http://schemas.microsoft.com/office/drawing/2014/main" id="{1CB2348B-06B6-42DC-9273-D1CD635A9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 t="16364" r="25250" b="15000"/>
          <a:stretch/>
        </p:blipFill>
        <p:spPr bwMode="auto">
          <a:xfrm>
            <a:off x="7832803" y="6100952"/>
            <a:ext cx="952554" cy="47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ogo github - Icônes des médias sociaux gratuites">
            <a:extLst>
              <a:ext uri="{FF2B5EF4-FFF2-40B4-BE49-F238E27FC236}">
                <a16:creationId xmlns:a16="http://schemas.microsoft.com/office/drawing/2014/main" id="{FC3D709D-C960-4CBA-921C-7043C885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462" y="6025207"/>
            <a:ext cx="650963" cy="6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ython Logo transparent PNG - StickPNG">
            <a:extLst>
              <a:ext uri="{FF2B5EF4-FFF2-40B4-BE49-F238E27FC236}">
                <a16:creationId xmlns:a16="http://schemas.microsoft.com/office/drawing/2014/main" id="{C96E31A5-21E8-4446-857E-1D801CFE1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326" y="6087029"/>
            <a:ext cx="683581" cy="68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3CBE09-0154-4E75-ADD1-D7D2361AC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788" y="5983323"/>
            <a:ext cx="1392264" cy="75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45D4AB-2AAF-445A-B760-BA9C32FA32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92" t="32107" r="21209" b="7361"/>
          <a:stretch/>
        </p:blipFill>
        <p:spPr>
          <a:xfrm>
            <a:off x="498473" y="1781175"/>
            <a:ext cx="809496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82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CCLE dataset: a large-scale screening effort provides multi-</a:t>
            </a:r>
            <a:r>
              <a:rPr lang="en-US" dirty="0" err="1"/>
              <a:t>omic</a:t>
            </a:r>
            <a:r>
              <a:rPr lang="en-US" dirty="0"/>
              <a:t>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1A6E7-39D8-4E0B-9802-0B001D78B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1" t="14070" r="4096" b="28435"/>
          <a:stretch/>
        </p:blipFill>
        <p:spPr>
          <a:xfrm>
            <a:off x="265613" y="1361948"/>
            <a:ext cx="7204654" cy="2822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CF14F3-90AA-4012-B3A4-77EBA7F1BC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2" t="14279" r="14872" b="14456"/>
          <a:stretch/>
        </p:blipFill>
        <p:spPr>
          <a:xfrm>
            <a:off x="4983481" y="2294312"/>
            <a:ext cx="3780424" cy="30005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C4C74F-F1E5-42EB-9BA0-A89965519010}"/>
              </a:ext>
            </a:extLst>
          </p:cNvPr>
          <p:cNvSpPr/>
          <p:nvPr/>
        </p:nvSpPr>
        <p:spPr>
          <a:xfrm>
            <a:off x="609600" y="5326598"/>
            <a:ext cx="7978820" cy="11146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1000+ cell lines with near-complete multi-omics:</a:t>
            </a:r>
          </a:p>
          <a:p>
            <a:pPr algn="ctr"/>
            <a:r>
              <a:rPr lang="en-US" dirty="0"/>
              <a:t>Genomics / Transcriptomics / Metabolomics / miRNA / RPPA and others</a:t>
            </a:r>
          </a:p>
          <a:p>
            <a:pPr algn="ctr"/>
            <a:r>
              <a:rPr lang="en-US" dirty="0"/>
              <a:t>Dose-responses for 23 drugs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4EE2B-4024-4CBA-AD11-BAE43F7A1847}"/>
              </a:ext>
            </a:extLst>
          </p:cNvPr>
          <p:cNvSpPr txBox="1"/>
          <p:nvPr/>
        </p:nvSpPr>
        <p:spPr>
          <a:xfrm>
            <a:off x="498473" y="6543612"/>
            <a:ext cx="3287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Barretina</a:t>
            </a:r>
            <a:r>
              <a:rPr lang="en-US" sz="1200" dirty="0"/>
              <a:t> </a:t>
            </a:r>
            <a:r>
              <a:rPr lang="en-US" sz="1200" i="1" dirty="0"/>
              <a:t>et al.</a:t>
            </a:r>
            <a:r>
              <a:rPr lang="en-US" sz="1200" dirty="0"/>
              <a:t>, Nature (2012), 483,7391; 603-7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E8C2B2-8AE9-4829-85EB-49E2D50DE3A6}"/>
              </a:ext>
            </a:extLst>
          </p:cNvPr>
          <p:cNvSpPr txBox="1"/>
          <p:nvPr/>
        </p:nvSpPr>
        <p:spPr>
          <a:xfrm>
            <a:off x="4829681" y="6543612"/>
            <a:ext cx="3287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Ghandi</a:t>
            </a:r>
            <a:r>
              <a:rPr lang="en-US" sz="1200" dirty="0"/>
              <a:t> </a:t>
            </a:r>
            <a:r>
              <a:rPr lang="en-US" sz="1200" i="1" dirty="0"/>
              <a:t>et al.</a:t>
            </a:r>
            <a:r>
              <a:rPr lang="en-US" sz="1200" dirty="0"/>
              <a:t>, Nature (2019), 569,7757; 503-8</a:t>
            </a:r>
          </a:p>
        </p:txBody>
      </p:sp>
    </p:spTree>
    <p:extLst>
      <p:ext uri="{BB962C8B-B14F-4D97-AF65-F5344CB8AC3E}">
        <p14:creationId xmlns:p14="http://schemas.microsoft.com/office/powerpoint/2010/main" val="1979447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CCLE dataset: Activity Area as a proxy for cell line sensitivity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6C81FF-B5EA-47CA-95E8-F5FEC4C6A9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t="10773" r="8788" b="50169"/>
          <a:stretch/>
        </p:blipFill>
        <p:spPr>
          <a:xfrm>
            <a:off x="447965" y="3979487"/>
            <a:ext cx="6271491" cy="223431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6C2F74-D40C-4417-A644-AA67695EE84A}"/>
              </a:ext>
            </a:extLst>
          </p:cNvPr>
          <p:cNvCxnSpPr/>
          <p:nvPr/>
        </p:nvCxnSpPr>
        <p:spPr>
          <a:xfrm flipH="1" flipV="1">
            <a:off x="2766293" y="1406549"/>
            <a:ext cx="9237" cy="1754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57F3D6-0A7A-4355-9091-50EA9181EE69}"/>
              </a:ext>
            </a:extLst>
          </p:cNvPr>
          <p:cNvCxnSpPr/>
          <p:nvPr/>
        </p:nvCxnSpPr>
        <p:spPr>
          <a:xfrm>
            <a:off x="2766293" y="3170694"/>
            <a:ext cx="34174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CABAA4-5CBE-4A23-9202-C00559E6AA50}"/>
              </a:ext>
            </a:extLst>
          </p:cNvPr>
          <p:cNvSpPr txBox="1"/>
          <p:nvPr/>
        </p:nvSpPr>
        <p:spPr>
          <a:xfrm>
            <a:off x="447965" y="3682417"/>
            <a:ext cx="627149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LU" dirty="0"/>
              <a:t>Distribution of </a:t>
            </a:r>
            <a:r>
              <a:rPr lang="fr-LU" b="1" dirty="0" err="1"/>
              <a:t>normalized</a:t>
            </a:r>
            <a:r>
              <a:rPr lang="fr-LU" b="1" dirty="0"/>
              <a:t> </a:t>
            </a:r>
            <a:r>
              <a:rPr lang="fr-LU" b="1" dirty="0" err="1"/>
              <a:t>ActArea</a:t>
            </a:r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80A08AF-6D70-492D-A508-E696436A5512}"/>
              </a:ext>
            </a:extLst>
          </p:cNvPr>
          <p:cNvSpPr/>
          <p:nvPr/>
        </p:nvSpPr>
        <p:spPr>
          <a:xfrm>
            <a:off x="2757057" y="1649159"/>
            <a:ext cx="3334327" cy="1449274"/>
          </a:xfrm>
          <a:custGeom>
            <a:avLst/>
            <a:gdLst>
              <a:gd name="connsiteX0" fmla="*/ 0 w 3334327"/>
              <a:gd name="connsiteY0" fmla="*/ 17638 h 1449274"/>
              <a:gd name="connsiteX1" fmla="*/ 609600 w 3334327"/>
              <a:gd name="connsiteY1" fmla="*/ 17638 h 1449274"/>
              <a:gd name="connsiteX2" fmla="*/ 997527 w 3334327"/>
              <a:gd name="connsiteY2" fmla="*/ 26874 h 1449274"/>
              <a:gd name="connsiteX3" fmla="*/ 1403927 w 3334327"/>
              <a:gd name="connsiteY3" fmla="*/ 350147 h 1449274"/>
              <a:gd name="connsiteX4" fmla="*/ 1727200 w 3334327"/>
              <a:gd name="connsiteY4" fmla="*/ 858147 h 1449274"/>
              <a:gd name="connsiteX5" fmla="*/ 2244436 w 3334327"/>
              <a:gd name="connsiteY5" fmla="*/ 1236838 h 1449274"/>
              <a:gd name="connsiteX6" fmla="*/ 2817091 w 3334327"/>
              <a:gd name="connsiteY6" fmla="*/ 1375383 h 1449274"/>
              <a:gd name="connsiteX7" fmla="*/ 3334327 w 3334327"/>
              <a:gd name="connsiteY7" fmla="*/ 1449274 h 144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4327" h="1449274">
                <a:moveTo>
                  <a:pt x="0" y="17638"/>
                </a:moveTo>
                <a:lnTo>
                  <a:pt x="609600" y="17638"/>
                </a:lnTo>
                <a:cubicBezTo>
                  <a:pt x="775855" y="19177"/>
                  <a:pt x="865139" y="-28544"/>
                  <a:pt x="997527" y="26874"/>
                </a:cubicBezTo>
                <a:cubicBezTo>
                  <a:pt x="1129915" y="82292"/>
                  <a:pt x="1282315" y="211602"/>
                  <a:pt x="1403927" y="350147"/>
                </a:cubicBezTo>
                <a:cubicBezTo>
                  <a:pt x="1525539" y="488692"/>
                  <a:pt x="1587115" y="710365"/>
                  <a:pt x="1727200" y="858147"/>
                </a:cubicBezTo>
                <a:cubicBezTo>
                  <a:pt x="1867285" y="1005929"/>
                  <a:pt x="2062788" y="1150632"/>
                  <a:pt x="2244436" y="1236838"/>
                </a:cubicBezTo>
                <a:cubicBezTo>
                  <a:pt x="2426085" y="1323044"/>
                  <a:pt x="2635443" y="1339977"/>
                  <a:pt x="2817091" y="1375383"/>
                </a:cubicBezTo>
                <a:cubicBezTo>
                  <a:pt x="2998739" y="1410789"/>
                  <a:pt x="3166533" y="1430031"/>
                  <a:pt x="3334327" y="1449274"/>
                </a:cubicBezTo>
              </a:path>
            </a:pathLst>
          </a:cu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87A701-7207-4519-A4CB-E9695443A657}"/>
              </a:ext>
            </a:extLst>
          </p:cNvPr>
          <p:cNvSpPr txBox="1"/>
          <p:nvPr/>
        </p:nvSpPr>
        <p:spPr>
          <a:xfrm>
            <a:off x="5056910" y="3148982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/>
              <a:t>[</a:t>
            </a:r>
            <a:r>
              <a:rPr lang="fr-LU" dirty="0" err="1"/>
              <a:t>inhibitor</a:t>
            </a:r>
            <a:r>
              <a:rPr lang="fr-LU" dirty="0"/>
              <a:t>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F6D058-041F-4349-A656-FD2935C152FA}"/>
              </a:ext>
            </a:extLst>
          </p:cNvPr>
          <p:cNvSpPr txBox="1"/>
          <p:nvPr/>
        </p:nvSpPr>
        <p:spPr>
          <a:xfrm rot="16200000">
            <a:off x="1972740" y="1840008"/>
            <a:ext cx="123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LU" dirty="0" err="1"/>
              <a:t>growth</a:t>
            </a:r>
            <a:endParaRPr lang="en-US" dirty="0"/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EFC1C7C8-0869-4C09-8FA1-AD1EDF1E7330}"/>
              </a:ext>
            </a:extLst>
          </p:cNvPr>
          <p:cNvSpPr/>
          <p:nvPr/>
        </p:nvSpPr>
        <p:spPr>
          <a:xfrm>
            <a:off x="3726875" y="1666796"/>
            <a:ext cx="2336800" cy="1413164"/>
          </a:xfrm>
          <a:custGeom>
            <a:avLst/>
            <a:gdLst>
              <a:gd name="connsiteX0" fmla="*/ 0 w 2336800"/>
              <a:gd name="connsiteY0" fmla="*/ 0 h 1413164"/>
              <a:gd name="connsiteX1" fmla="*/ 83128 w 2336800"/>
              <a:gd name="connsiteY1" fmla="*/ 55419 h 1413164"/>
              <a:gd name="connsiteX2" fmla="*/ 277091 w 2336800"/>
              <a:gd name="connsiteY2" fmla="*/ 147782 h 1413164"/>
              <a:gd name="connsiteX3" fmla="*/ 369455 w 2336800"/>
              <a:gd name="connsiteY3" fmla="*/ 267855 h 1413164"/>
              <a:gd name="connsiteX4" fmla="*/ 535709 w 2336800"/>
              <a:gd name="connsiteY4" fmla="*/ 452582 h 1413164"/>
              <a:gd name="connsiteX5" fmla="*/ 618837 w 2336800"/>
              <a:gd name="connsiteY5" fmla="*/ 628073 h 1413164"/>
              <a:gd name="connsiteX6" fmla="*/ 729673 w 2336800"/>
              <a:gd name="connsiteY6" fmla="*/ 794328 h 1413164"/>
              <a:gd name="connsiteX7" fmla="*/ 858982 w 2336800"/>
              <a:gd name="connsiteY7" fmla="*/ 932873 h 1413164"/>
              <a:gd name="connsiteX8" fmla="*/ 1025237 w 2336800"/>
              <a:gd name="connsiteY8" fmla="*/ 1043709 h 1413164"/>
              <a:gd name="connsiteX9" fmla="*/ 1191491 w 2336800"/>
              <a:gd name="connsiteY9" fmla="*/ 1173019 h 1413164"/>
              <a:gd name="connsiteX10" fmla="*/ 1431637 w 2336800"/>
              <a:gd name="connsiteY10" fmla="*/ 1265382 h 1413164"/>
              <a:gd name="connsiteX11" fmla="*/ 1662546 w 2336800"/>
              <a:gd name="connsiteY11" fmla="*/ 1311564 h 1413164"/>
              <a:gd name="connsiteX12" fmla="*/ 1874982 w 2336800"/>
              <a:gd name="connsiteY12" fmla="*/ 1339273 h 1413164"/>
              <a:gd name="connsiteX13" fmla="*/ 2115128 w 2336800"/>
              <a:gd name="connsiteY13" fmla="*/ 1385455 h 1413164"/>
              <a:gd name="connsiteX14" fmla="*/ 2336800 w 2336800"/>
              <a:gd name="connsiteY14" fmla="*/ 1413164 h 1413164"/>
              <a:gd name="connsiteX15" fmla="*/ 2318328 w 2336800"/>
              <a:gd name="connsiteY15" fmla="*/ 18473 h 1413164"/>
              <a:gd name="connsiteX16" fmla="*/ 64655 w 2336800"/>
              <a:gd name="connsiteY16" fmla="*/ 18473 h 14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36800" h="1413164">
                <a:moveTo>
                  <a:pt x="0" y="0"/>
                </a:moveTo>
                <a:lnTo>
                  <a:pt x="83128" y="55419"/>
                </a:lnTo>
                <a:lnTo>
                  <a:pt x="277091" y="147782"/>
                </a:lnTo>
                <a:lnTo>
                  <a:pt x="369455" y="267855"/>
                </a:lnTo>
                <a:lnTo>
                  <a:pt x="535709" y="452582"/>
                </a:lnTo>
                <a:lnTo>
                  <a:pt x="618837" y="628073"/>
                </a:lnTo>
                <a:lnTo>
                  <a:pt x="729673" y="794328"/>
                </a:lnTo>
                <a:lnTo>
                  <a:pt x="858982" y="932873"/>
                </a:lnTo>
                <a:lnTo>
                  <a:pt x="1025237" y="1043709"/>
                </a:lnTo>
                <a:lnTo>
                  <a:pt x="1191491" y="1173019"/>
                </a:lnTo>
                <a:lnTo>
                  <a:pt x="1431637" y="1265382"/>
                </a:lnTo>
                <a:lnTo>
                  <a:pt x="1662546" y="1311564"/>
                </a:lnTo>
                <a:lnTo>
                  <a:pt x="1874982" y="1339273"/>
                </a:lnTo>
                <a:lnTo>
                  <a:pt x="2115128" y="1385455"/>
                </a:lnTo>
                <a:lnTo>
                  <a:pt x="2336800" y="1413164"/>
                </a:lnTo>
                <a:lnTo>
                  <a:pt x="2318328" y="18473"/>
                </a:lnTo>
                <a:lnTo>
                  <a:pt x="64655" y="18473"/>
                </a:lnTo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810AB0-DA34-420A-8B69-740470DE3EA2}"/>
              </a:ext>
            </a:extLst>
          </p:cNvPr>
          <p:cNvCxnSpPr/>
          <p:nvPr/>
        </p:nvCxnSpPr>
        <p:spPr>
          <a:xfrm flipV="1">
            <a:off x="5768111" y="1760076"/>
            <a:ext cx="1149924" cy="276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9BC4F4-C10C-4AE1-8FD5-AC9876DCA5C2}"/>
              </a:ext>
            </a:extLst>
          </p:cNvPr>
          <p:cNvSpPr txBox="1"/>
          <p:nvPr/>
        </p:nvSpPr>
        <p:spPr>
          <a:xfrm>
            <a:off x="6719456" y="1436911"/>
            <a:ext cx="229985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LU" b="1" dirty="0"/>
              <a:t>‘Activity Area’ </a:t>
            </a:r>
            <a:r>
              <a:rPr lang="fr-LU" dirty="0"/>
              <a:t>:</a:t>
            </a:r>
          </a:p>
          <a:p>
            <a:pPr algn="ctr"/>
            <a:r>
              <a:rPr lang="fr-LU" dirty="0"/>
              <a:t>Area </a:t>
            </a:r>
            <a:r>
              <a:rPr lang="fr-LU" dirty="0" err="1"/>
              <a:t>above</a:t>
            </a:r>
            <a:r>
              <a:rPr lang="fr-LU" dirty="0"/>
              <a:t> the inhibition </a:t>
            </a:r>
            <a:r>
              <a:rPr lang="fr-LU" dirty="0" err="1"/>
              <a:t>curve</a:t>
            </a:r>
            <a:endParaRPr lang="fr-LU" dirty="0"/>
          </a:p>
          <a:p>
            <a:pPr algn="ctr"/>
            <a:endParaRPr lang="fr-LU" dirty="0"/>
          </a:p>
          <a:p>
            <a:pPr algn="ctr"/>
            <a:r>
              <a:rPr lang="fr-LU" sz="1600" dirty="0" err="1"/>
              <a:t>Advantage</a:t>
            </a:r>
            <a:r>
              <a:rPr lang="fr-LU" sz="1600" dirty="0"/>
              <a:t> vs IC</a:t>
            </a:r>
            <a:r>
              <a:rPr lang="fr-LU" sz="1600" baseline="-25000" dirty="0"/>
              <a:t>50</a:t>
            </a:r>
            <a:r>
              <a:rPr lang="fr-LU" sz="1600" dirty="0"/>
              <a:t>: </a:t>
            </a:r>
            <a:r>
              <a:rPr lang="fr-LU" sz="1600" dirty="0" err="1"/>
              <a:t>takes</a:t>
            </a:r>
            <a:r>
              <a:rPr lang="fr-LU" sz="1600" dirty="0"/>
              <a:t> </a:t>
            </a:r>
            <a:r>
              <a:rPr lang="fr-LU" sz="1600" dirty="0" err="1"/>
              <a:t>fractional</a:t>
            </a:r>
            <a:r>
              <a:rPr lang="fr-LU" sz="1600" dirty="0"/>
              <a:t> </a:t>
            </a:r>
            <a:r>
              <a:rPr lang="fr-LU" sz="1600" dirty="0" err="1"/>
              <a:t>killing</a:t>
            </a:r>
            <a:r>
              <a:rPr lang="fr-LU" sz="1600" dirty="0"/>
              <a:t> </a:t>
            </a:r>
            <a:r>
              <a:rPr lang="fr-LU" sz="1600" dirty="0" err="1"/>
              <a:t>into</a:t>
            </a:r>
            <a:r>
              <a:rPr lang="fr-LU" sz="1600" dirty="0"/>
              <a:t> </a:t>
            </a:r>
            <a:r>
              <a:rPr lang="fr-LU" sz="1600" dirty="0" err="1"/>
              <a:t>account</a:t>
            </a:r>
            <a:endParaRPr lang="en-US" sz="1600" dirty="0"/>
          </a:p>
          <a:p>
            <a:pPr algn="ctr"/>
            <a:endParaRPr lang="fr-LU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23EB35-0908-435B-A12F-0374E524B8B3}"/>
              </a:ext>
            </a:extLst>
          </p:cNvPr>
          <p:cNvSpPr txBox="1"/>
          <p:nvPr/>
        </p:nvSpPr>
        <p:spPr>
          <a:xfrm>
            <a:off x="2586181" y="5346032"/>
            <a:ext cx="119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b="1" dirty="0"/>
              <a:t>Sensitive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241B5-FE71-474B-A171-210972513AE2}"/>
              </a:ext>
            </a:extLst>
          </p:cNvPr>
          <p:cNvSpPr txBox="1"/>
          <p:nvPr/>
        </p:nvSpPr>
        <p:spPr>
          <a:xfrm>
            <a:off x="831270" y="5346032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b="1" dirty="0" err="1"/>
              <a:t>Resistant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3AA62D-6963-477B-8331-CF16423E4800}"/>
              </a:ext>
            </a:extLst>
          </p:cNvPr>
          <p:cNvSpPr txBox="1"/>
          <p:nvPr/>
        </p:nvSpPr>
        <p:spPr>
          <a:xfrm>
            <a:off x="1791857" y="5164723"/>
            <a:ext cx="86822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LU" sz="1050" dirty="0" err="1"/>
              <a:t>Removed</a:t>
            </a:r>
            <a:r>
              <a:rPr lang="fr-LU" sz="1050" dirty="0"/>
              <a:t> </a:t>
            </a:r>
            <a:r>
              <a:rPr lang="fr-LU" sz="1050" dirty="0" err="1"/>
              <a:t>from</a:t>
            </a:r>
            <a:r>
              <a:rPr lang="fr-LU" sz="1050" dirty="0"/>
              <a:t> </a:t>
            </a:r>
            <a:r>
              <a:rPr lang="fr-LU" sz="1050" dirty="0" err="1"/>
              <a:t>analysis</a:t>
            </a:r>
            <a:endParaRPr lang="en-US" sz="1050" dirty="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CEF75AE2-C028-42A4-8A65-644163AE7D2E}"/>
              </a:ext>
            </a:extLst>
          </p:cNvPr>
          <p:cNvSpPr/>
          <p:nvPr/>
        </p:nvSpPr>
        <p:spPr>
          <a:xfrm rot="16200000">
            <a:off x="1065759" y="5769945"/>
            <a:ext cx="367870" cy="108432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1B41ADD-732C-460C-83AE-8CCE38E63B34}"/>
              </a:ext>
            </a:extLst>
          </p:cNvPr>
          <p:cNvSpPr/>
          <p:nvPr/>
        </p:nvSpPr>
        <p:spPr>
          <a:xfrm rot="16200000">
            <a:off x="2042034" y="5878000"/>
            <a:ext cx="367870" cy="86821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69380342-2CE0-45BA-89BC-3609994A3962}"/>
              </a:ext>
            </a:extLst>
          </p:cNvPr>
          <p:cNvSpPr/>
          <p:nvPr/>
        </p:nvSpPr>
        <p:spPr>
          <a:xfrm rot="16200000">
            <a:off x="4438871" y="4367383"/>
            <a:ext cx="367870" cy="392545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E51C8B-69B0-44B1-AAB7-5D53A3F3B173}"/>
              </a:ext>
            </a:extLst>
          </p:cNvPr>
          <p:cNvSpPr txBox="1"/>
          <p:nvPr/>
        </p:nvSpPr>
        <p:spPr>
          <a:xfrm>
            <a:off x="997529" y="6488668"/>
            <a:ext cx="498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/>
              <a:t>1/3	 	  1/3		             		   1/3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0B5AF0-6AFC-4F6F-83E0-C669E75A0078}"/>
              </a:ext>
            </a:extLst>
          </p:cNvPr>
          <p:cNvCxnSpPr/>
          <p:nvPr/>
        </p:nvCxnSpPr>
        <p:spPr>
          <a:xfrm>
            <a:off x="2812474" y="2377997"/>
            <a:ext cx="152399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34B2B19-9C5E-4351-9D7E-8D79BD3CCB57}"/>
              </a:ext>
            </a:extLst>
          </p:cNvPr>
          <p:cNvCxnSpPr/>
          <p:nvPr/>
        </p:nvCxnSpPr>
        <p:spPr>
          <a:xfrm>
            <a:off x="4333646" y="2393763"/>
            <a:ext cx="8082" cy="7383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E78747E-AAFD-454A-81A9-D858DA92CC57}"/>
              </a:ext>
            </a:extLst>
          </p:cNvPr>
          <p:cNvSpPr txBox="1"/>
          <p:nvPr/>
        </p:nvSpPr>
        <p:spPr>
          <a:xfrm>
            <a:off x="4119134" y="3146213"/>
            <a:ext cx="471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IC</a:t>
            </a:r>
            <a:r>
              <a:rPr lang="en-US" sz="1200" baseline="-25000" dirty="0"/>
              <a:t>50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A69ED27-86BE-4A39-AAC4-19126BAE5DB0}"/>
              </a:ext>
            </a:extLst>
          </p:cNvPr>
          <p:cNvSpPr/>
          <p:nvPr/>
        </p:nvSpPr>
        <p:spPr>
          <a:xfrm>
            <a:off x="3131571" y="1633937"/>
            <a:ext cx="100719" cy="969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7335C81-9D9B-4147-962B-00853F63D258}"/>
              </a:ext>
            </a:extLst>
          </p:cNvPr>
          <p:cNvSpPr/>
          <p:nvPr/>
        </p:nvSpPr>
        <p:spPr>
          <a:xfrm>
            <a:off x="3681136" y="1647797"/>
            <a:ext cx="100719" cy="969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4710C8D-F4DC-4389-9EC8-0A959B193023}"/>
              </a:ext>
            </a:extLst>
          </p:cNvPr>
          <p:cNvSpPr/>
          <p:nvPr/>
        </p:nvSpPr>
        <p:spPr>
          <a:xfrm>
            <a:off x="4175281" y="2058809"/>
            <a:ext cx="100719" cy="969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5BD3757-F328-4603-B406-8281921F67FA}"/>
              </a:ext>
            </a:extLst>
          </p:cNvPr>
          <p:cNvSpPr/>
          <p:nvPr/>
        </p:nvSpPr>
        <p:spPr>
          <a:xfrm>
            <a:off x="4614006" y="2608365"/>
            <a:ext cx="100719" cy="969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5144E4D-B7CD-4CE4-944D-DFD4B480F7CD}"/>
              </a:ext>
            </a:extLst>
          </p:cNvPr>
          <p:cNvSpPr/>
          <p:nvPr/>
        </p:nvSpPr>
        <p:spPr>
          <a:xfrm>
            <a:off x="5098913" y="2899305"/>
            <a:ext cx="100719" cy="969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67F5B58-EDF4-4243-9A00-9A0A1B4B990D}"/>
              </a:ext>
            </a:extLst>
          </p:cNvPr>
          <p:cNvSpPr/>
          <p:nvPr/>
        </p:nvSpPr>
        <p:spPr>
          <a:xfrm>
            <a:off x="5602298" y="2996289"/>
            <a:ext cx="100719" cy="969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E4A6D5-23D5-4240-A1B9-87B6E5B52FD8}"/>
              </a:ext>
            </a:extLst>
          </p:cNvPr>
          <p:cNvSpPr/>
          <p:nvPr/>
        </p:nvSpPr>
        <p:spPr>
          <a:xfrm>
            <a:off x="600606" y="1323816"/>
            <a:ext cx="1414748" cy="6003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cell lines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6E70A10-6933-4DB0-A907-0290F5FA8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4" y="2124847"/>
            <a:ext cx="1703532" cy="1064018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E41877-0D75-41D9-8FB4-51CB39422BAC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1319440" y="1924179"/>
            <a:ext cx="670" cy="20066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7CC7374-1D6A-4F65-A4E3-0A6F874BA741}"/>
              </a:ext>
            </a:extLst>
          </p:cNvPr>
          <p:cNvCxnSpPr/>
          <p:nvPr/>
        </p:nvCxnSpPr>
        <p:spPr>
          <a:xfrm flipV="1">
            <a:off x="2097988" y="2651298"/>
            <a:ext cx="632563" cy="555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6CB1C6-14A7-464C-BE1E-D026172001DD}"/>
              </a:ext>
            </a:extLst>
          </p:cNvPr>
          <p:cNvCxnSpPr/>
          <p:nvPr/>
        </p:nvCxnSpPr>
        <p:spPr>
          <a:xfrm>
            <a:off x="3574473" y="3169170"/>
            <a:ext cx="9907" cy="48110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60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Pipeline : Ensemble of </a:t>
            </a:r>
            <a:r>
              <a:rPr lang="en-US" dirty="0" err="1"/>
              <a:t>omic</a:t>
            </a:r>
            <a:r>
              <a:rPr lang="en-US" dirty="0"/>
              <a:t>-specific models and their predictions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8C3DCB-0ECC-4B92-9608-BA4930B36DC5}"/>
              </a:ext>
            </a:extLst>
          </p:cNvPr>
          <p:cNvSpPr/>
          <p:nvPr/>
        </p:nvSpPr>
        <p:spPr>
          <a:xfrm>
            <a:off x="158262" y="282381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Genomic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63004C-B832-4A1F-955E-3B4487D7A9DD}"/>
              </a:ext>
            </a:extLst>
          </p:cNvPr>
          <p:cNvSpPr/>
          <p:nvPr/>
        </p:nvSpPr>
        <p:spPr>
          <a:xfrm>
            <a:off x="158262" y="3363075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Transcriptomic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DE7DC-0BA7-486D-8B2D-F68E45E5DE4D}"/>
              </a:ext>
            </a:extLst>
          </p:cNvPr>
          <p:cNvSpPr/>
          <p:nvPr/>
        </p:nvSpPr>
        <p:spPr>
          <a:xfrm>
            <a:off x="158262" y="390233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Metabolomic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C689F2-9C0C-4DA7-9587-A811B44AA580}"/>
              </a:ext>
            </a:extLst>
          </p:cNvPr>
          <p:cNvSpPr/>
          <p:nvPr/>
        </p:nvSpPr>
        <p:spPr>
          <a:xfrm>
            <a:off x="158262" y="444160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Proteomic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99E09-C7C9-48A5-AB44-DDE01D379091}"/>
              </a:ext>
            </a:extLst>
          </p:cNvPr>
          <p:cNvSpPr/>
          <p:nvPr/>
        </p:nvSpPr>
        <p:spPr>
          <a:xfrm>
            <a:off x="158262" y="497500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Pathway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D8A5D-4225-4BAC-B7E2-278BD2A6E080}"/>
              </a:ext>
            </a:extLst>
          </p:cNvPr>
          <p:cNvSpPr/>
          <p:nvPr/>
        </p:nvSpPr>
        <p:spPr>
          <a:xfrm>
            <a:off x="158262" y="550841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Tumor origin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848C43-510E-4D18-B9B5-870858A991CB}"/>
              </a:ext>
            </a:extLst>
          </p:cNvPr>
          <p:cNvSpPr/>
          <p:nvPr/>
        </p:nvSpPr>
        <p:spPr>
          <a:xfrm>
            <a:off x="2236178" y="229040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Random Forest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311BE8-863C-4AE3-9A13-3EF551997262}"/>
              </a:ext>
            </a:extLst>
          </p:cNvPr>
          <p:cNvSpPr/>
          <p:nvPr/>
        </p:nvSpPr>
        <p:spPr>
          <a:xfrm>
            <a:off x="2236178" y="2829670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AdaBoost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3144AE-B9AE-44A4-B4EF-10A394D738BE}"/>
              </a:ext>
            </a:extLst>
          </p:cNvPr>
          <p:cNvSpPr/>
          <p:nvPr/>
        </p:nvSpPr>
        <p:spPr>
          <a:xfrm>
            <a:off x="2236178" y="336893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XGBoost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341E5-33ED-490E-AAAA-C43B5121E597}"/>
              </a:ext>
            </a:extLst>
          </p:cNvPr>
          <p:cNvSpPr/>
          <p:nvPr/>
        </p:nvSpPr>
        <p:spPr>
          <a:xfrm>
            <a:off x="2236178" y="390819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Extra-Trees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CBEB4D-4ED7-43C8-B494-46C42B6E08C4}"/>
              </a:ext>
            </a:extLst>
          </p:cNvPr>
          <p:cNvSpPr/>
          <p:nvPr/>
        </p:nvSpPr>
        <p:spPr>
          <a:xfrm>
            <a:off x="2236178" y="444160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SVM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3EEF53-D5C0-49E6-AFBE-3FEDA7B1EF13}"/>
              </a:ext>
            </a:extLst>
          </p:cNvPr>
          <p:cNvSpPr/>
          <p:nvPr/>
        </p:nvSpPr>
        <p:spPr>
          <a:xfrm>
            <a:off x="2236178" y="497500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Logistic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A2323D-AA49-4EE5-BCC2-C698858D0EEB}"/>
              </a:ext>
            </a:extLst>
          </p:cNvPr>
          <p:cNvSpPr/>
          <p:nvPr/>
        </p:nvSpPr>
        <p:spPr>
          <a:xfrm>
            <a:off x="2236178" y="550841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Ridge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64A74B-D8CA-4C03-9583-0C50BADACB15}"/>
              </a:ext>
            </a:extLst>
          </p:cNvPr>
          <p:cNvSpPr/>
          <p:nvPr/>
        </p:nvSpPr>
        <p:spPr>
          <a:xfrm>
            <a:off x="2236178" y="604767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Elastic-Net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860D10-3E95-4157-9A43-3D2F654972EE}"/>
              </a:ext>
            </a:extLst>
          </p:cNvPr>
          <p:cNvSpPr txBox="1"/>
          <p:nvPr/>
        </p:nvSpPr>
        <p:spPr>
          <a:xfrm>
            <a:off x="1820006" y="4110337"/>
            <a:ext cx="316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2E54B3-F539-4F06-A1A7-F1DE1F282258}"/>
              </a:ext>
            </a:extLst>
          </p:cNvPr>
          <p:cNvSpPr txBox="1"/>
          <p:nvPr/>
        </p:nvSpPr>
        <p:spPr>
          <a:xfrm>
            <a:off x="70338" y="1795170"/>
            <a:ext cx="879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Omic</a:t>
            </a:r>
            <a:r>
              <a:rPr lang="en-US" dirty="0"/>
              <a:t>			   Algorithm</a:t>
            </a:r>
          </a:p>
        </p:txBody>
      </p:sp>
    </p:spTree>
    <p:extLst>
      <p:ext uri="{BB962C8B-B14F-4D97-AF65-F5344CB8AC3E}">
        <p14:creationId xmlns:p14="http://schemas.microsoft.com/office/powerpoint/2010/main" val="2715422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Pipeline : Ensemble of </a:t>
            </a:r>
            <a:r>
              <a:rPr lang="en-US" dirty="0" err="1"/>
              <a:t>omic</a:t>
            </a:r>
            <a:r>
              <a:rPr lang="en-US" dirty="0"/>
              <a:t>-specific models and their predictions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8C3DCB-0ECC-4B92-9608-BA4930B36DC5}"/>
              </a:ext>
            </a:extLst>
          </p:cNvPr>
          <p:cNvSpPr/>
          <p:nvPr/>
        </p:nvSpPr>
        <p:spPr>
          <a:xfrm>
            <a:off x="158262" y="282381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Genomic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63004C-B832-4A1F-955E-3B4487D7A9DD}"/>
              </a:ext>
            </a:extLst>
          </p:cNvPr>
          <p:cNvSpPr/>
          <p:nvPr/>
        </p:nvSpPr>
        <p:spPr>
          <a:xfrm>
            <a:off x="158262" y="3363075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Transcriptomic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DE7DC-0BA7-486D-8B2D-F68E45E5DE4D}"/>
              </a:ext>
            </a:extLst>
          </p:cNvPr>
          <p:cNvSpPr/>
          <p:nvPr/>
        </p:nvSpPr>
        <p:spPr>
          <a:xfrm>
            <a:off x="158262" y="390233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Metabolomic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C689F2-9C0C-4DA7-9587-A811B44AA580}"/>
              </a:ext>
            </a:extLst>
          </p:cNvPr>
          <p:cNvSpPr/>
          <p:nvPr/>
        </p:nvSpPr>
        <p:spPr>
          <a:xfrm>
            <a:off x="158262" y="444160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Proteomic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99E09-C7C9-48A5-AB44-DDE01D379091}"/>
              </a:ext>
            </a:extLst>
          </p:cNvPr>
          <p:cNvSpPr/>
          <p:nvPr/>
        </p:nvSpPr>
        <p:spPr>
          <a:xfrm>
            <a:off x="158262" y="497500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Pathway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D8A5D-4225-4BAC-B7E2-278BD2A6E080}"/>
              </a:ext>
            </a:extLst>
          </p:cNvPr>
          <p:cNvSpPr/>
          <p:nvPr/>
        </p:nvSpPr>
        <p:spPr>
          <a:xfrm>
            <a:off x="158262" y="550841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Tumor origin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848C43-510E-4D18-B9B5-870858A991CB}"/>
              </a:ext>
            </a:extLst>
          </p:cNvPr>
          <p:cNvSpPr/>
          <p:nvPr/>
        </p:nvSpPr>
        <p:spPr>
          <a:xfrm>
            <a:off x="2236178" y="229040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Random Forest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311BE8-863C-4AE3-9A13-3EF551997262}"/>
              </a:ext>
            </a:extLst>
          </p:cNvPr>
          <p:cNvSpPr/>
          <p:nvPr/>
        </p:nvSpPr>
        <p:spPr>
          <a:xfrm>
            <a:off x="2236178" y="2829670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AdaBoost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3144AE-B9AE-44A4-B4EF-10A394D738BE}"/>
              </a:ext>
            </a:extLst>
          </p:cNvPr>
          <p:cNvSpPr/>
          <p:nvPr/>
        </p:nvSpPr>
        <p:spPr>
          <a:xfrm>
            <a:off x="2236178" y="336893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XGBoost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341E5-33ED-490E-AAAA-C43B5121E597}"/>
              </a:ext>
            </a:extLst>
          </p:cNvPr>
          <p:cNvSpPr/>
          <p:nvPr/>
        </p:nvSpPr>
        <p:spPr>
          <a:xfrm>
            <a:off x="2236178" y="390819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Extra-Trees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CBEB4D-4ED7-43C8-B494-46C42B6E08C4}"/>
              </a:ext>
            </a:extLst>
          </p:cNvPr>
          <p:cNvSpPr/>
          <p:nvPr/>
        </p:nvSpPr>
        <p:spPr>
          <a:xfrm>
            <a:off x="2236178" y="444160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SVM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3EEF53-D5C0-49E6-AFBE-3FEDA7B1EF13}"/>
              </a:ext>
            </a:extLst>
          </p:cNvPr>
          <p:cNvSpPr/>
          <p:nvPr/>
        </p:nvSpPr>
        <p:spPr>
          <a:xfrm>
            <a:off x="2236178" y="497500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Logistic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A2323D-AA49-4EE5-BCC2-C698858D0EEB}"/>
              </a:ext>
            </a:extLst>
          </p:cNvPr>
          <p:cNvSpPr/>
          <p:nvPr/>
        </p:nvSpPr>
        <p:spPr>
          <a:xfrm>
            <a:off x="2236178" y="550841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Ridge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64A74B-D8CA-4C03-9583-0C50BADACB15}"/>
              </a:ext>
            </a:extLst>
          </p:cNvPr>
          <p:cNvSpPr/>
          <p:nvPr/>
        </p:nvSpPr>
        <p:spPr>
          <a:xfrm>
            <a:off x="2236178" y="604767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Elastic-Net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860D10-3E95-4157-9A43-3D2F654972EE}"/>
              </a:ext>
            </a:extLst>
          </p:cNvPr>
          <p:cNvSpPr txBox="1"/>
          <p:nvPr/>
        </p:nvSpPr>
        <p:spPr>
          <a:xfrm>
            <a:off x="1820006" y="4110337"/>
            <a:ext cx="316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B136C2E-F251-422A-B217-5CEB4AF087AD}"/>
              </a:ext>
            </a:extLst>
          </p:cNvPr>
          <p:cNvSpPr/>
          <p:nvPr/>
        </p:nvSpPr>
        <p:spPr>
          <a:xfrm>
            <a:off x="3956538" y="2365148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0E6B421-E821-4020-8C1F-FC27BD814847}"/>
              </a:ext>
            </a:extLst>
          </p:cNvPr>
          <p:cNvSpPr/>
          <p:nvPr/>
        </p:nvSpPr>
        <p:spPr>
          <a:xfrm>
            <a:off x="3956538" y="2898553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6A845EC-4A36-405C-96B2-757FDB5C7A3F}"/>
              </a:ext>
            </a:extLst>
          </p:cNvPr>
          <p:cNvSpPr/>
          <p:nvPr/>
        </p:nvSpPr>
        <p:spPr>
          <a:xfrm>
            <a:off x="3956538" y="3453845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519DF7D-580A-4D79-9BD8-7CF59399646D}"/>
              </a:ext>
            </a:extLst>
          </p:cNvPr>
          <p:cNvSpPr/>
          <p:nvPr/>
        </p:nvSpPr>
        <p:spPr>
          <a:xfrm>
            <a:off x="3956538" y="3987250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9D6EB0B-A9D4-4376-B608-83470245E019}"/>
              </a:ext>
            </a:extLst>
          </p:cNvPr>
          <p:cNvSpPr/>
          <p:nvPr/>
        </p:nvSpPr>
        <p:spPr>
          <a:xfrm>
            <a:off x="3956538" y="4501533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F51A608-C8F5-4C97-9E03-05E59B868146}"/>
              </a:ext>
            </a:extLst>
          </p:cNvPr>
          <p:cNvSpPr/>
          <p:nvPr/>
        </p:nvSpPr>
        <p:spPr>
          <a:xfrm>
            <a:off x="3956538" y="5034938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0F7EDE-5B88-4E5A-934A-8079BA5ABBBD}"/>
              </a:ext>
            </a:extLst>
          </p:cNvPr>
          <p:cNvSpPr/>
          <p:nvPr/>
        </p:nvSpPr>
        <p:spPr>
          <a:xfrm>
            <a:off x="3956538" y="5590230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BFA8F40-10F0-45BA-918E-31CBD8DDBF98}"/>
              </a:ext>
            </a:extLst>
          </p:cNvPr>
          <p:cNvSpPr/>
          <p:nvPr/>
        </p:nvSpPr>
        <p:spPr>
          <a:xfrm>
            <a:off x="3956538" y="6123635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1A9471-201F-4194-86C5-2170E2205ED6}"/>
              </a:ext>
            </a:extLst>
          </p:cNvPr>
          <p:cNvSpPr/>
          <p:nvPr/>
        </p:nvSpPr>
        <p:spPr>
          <a:xfrm>
            <a:off x="4467960" y="2288954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(RF)(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A163EB-607E-4441-B0C3-B8FDDB18FA54}"/>
              </a:ext>
            </a:extLst>
          </p:cNvPr>
          <p:cNvSpPr/>
          <p:nvPr/>
        </p:nvSpPr>
        <p:spPr>
          <a:xfrm>
            <a:off x="4467960" y="2828216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(Ada)(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20BC74-164A-4F35-A415-7970B0B9CA87}"/>
              </a:ext>
            </a:extLst>
          </p:cNvPr>
          <p:cNvSpPr/>
          <p:nvPr/>
        </p:nvSpPr>
        <p:spPr>
          <a:xfrm>
            <a:off x="4467960" y="336747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(XGB)(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7ABDD7-CD48-4C83-8826-94C8CA617373}"/>
              </a:ext>
            </a:extLst>
          </p:cNvPr>
          <p:cNvSpPr/>
          <p:nvPr/>
        </p:nvSpPr>
        <p:spPr>
          <a:xfrm>
            <a:off x="4467960" y="390674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(ET)(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A44B7A-0698-436E-8A07-8427DFCEB377}"/>
              </a:ext>
            </a:extLst>
          </p:cNvPr>
          <p:cNvSpPr/>
          <p:nvPr/>
        </p:nvSpPr>
        <p:spPr>
          <a:xfrm>
            <a:off x="4467960" y="444014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(SVM)(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AE1400-BA0D-4879-A8BD-D553229E5C5B}"/>
              </a:ext>
            </a:extLst>
          </p:cNvPr>
          <p:cNvSpPr/>
          <p:nvPr/>
        </p:nvSpPr>
        <p:spPr>
          <a:xfrm>
            <a:off x="4467960" y="497355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(Log)(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E7064E-0C95-44C6-B556-BBAB46BABC59}"/>
              </a:ext>
            </a:extLst>
          </p:cNvPr>
          <p:cNvSpPr/>
          <p:nvPr/>
        </p:nvSpPr>
        <p:spPr>
          <a:xfrm>
            <a:off x="4467960" y="550695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(R)(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C2CB1E-5DFC-452B-9F09-B0E1D3814A34}"/>
              </a:ext>
            </a:extLst>
          </p:cNvPr>
          <p:cNvSpPr/>
          <p:nvPr/>
        </p:nvSpPr>
        <p:spPr>
          <a:xfrm>
            <a:off x="4467960" y="604622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(EN)(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2E54B3-F539-4F06-A1A7-F1DE1F282258}"/>
              </a:ext>
            </a:extLst>
          </p:cNvPr>
          <p:cNvSpPr txBox="1"/>
          <p:nvPr/>
        </p:nvSpPr>
        <p:spPr>
          <a:xfrm>
            <a:off x="70338" y="1795170"/>
            <a:ext cx="879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Omic</a:t>
            </a:r>
            <a:r>
              <a:rPr lang="en-US" dirty="0"/>
              <a:t>			   Algorithm			Prediction		</a:t>
            </a:r>
          </a:p>
        </p:txBody>
      </p:sp>
    </p:spTree>
    <p:extLst>
      <p:ext uri="{BB962C8B-B14F-4D97-AF65-F5344CB8AC3E}">
        <p14:creationId xmlns:p14="http://schemas.microsoft.com/office/powerpoint/2010/main" val="3474604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687234"/>
          </a:xfrm>
        </p:spPr>
        <p:txBody>
          <a:bodyPr/>
          <a:lstStyle/>
          <a:p>
            <a:r>
              <a:rPr lang="en-US" dirty="0"/>
              <a:t>Pipeline : Ensemble of </a:t>
            </a:r>
            <a:r>
              <a:rPr lang="en-US" dirty="0" err="1"/>
              <a:t>omic</a:t>
            </a:r>
            <a:r>
              <a:rPr lang="en-US" dirty="0"/>
              <a:t>-specific models and their predictions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8C3DCB-0ECC-4B92-9608-BA4930B36DC5}"/>
              </a:ext>
            </a:extLst>
          </p:cNvPr>
          <p:cNvSpPr/>
          <p:nvPr/>
        </p:nvSpPr>
        <p:spPr>
          <a:xfrm>
            <a:off x="158262" y="282381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Genomic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63004C-B832-4A1F-955E-3B4487D7A9DD}"/>
              </a:ext>
            </a:extLst>
          </p:cNvPr>
          <p:cNvSpPr/>
          <p:nvPr/>
        </p:nvSpPr>
        <p:spPr>
          <a:xfrm>
            <a:off x="158262" y="3363075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Transcriptomic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DE7DC-0BA7-486D-8B2D-F68E45E5DE4D}"/>
              </a:ext>
            </a:extLst>
          </p:cNvPr>
          <p:cNvSpPr/>
          <p:nvPr/>
        </p:nvSpPr>
        <p:spPr>
          <a:xfrm>
            <a:off x="158262" y="390233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Metabolomic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C689F2-9C0C-4DA7-9587-A811B44AA580}"/>
              </a:ext>
            </a:extLst>
          </p:cNvPr>
          <p:cNvSpPr/>
          <p:nvPr/>
        </p:nvSpPr>
        <p:spPr>
          <a:xfrm>
            <a:off x="158262" y="444160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Proteomic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99E09-C7C9-48A5-AB44-DDE01D379091}"/>
              </a:ext>
            </a:extLst>
          </p:cNvPr>
          <p:cNvSpPr/>
          <p:nvPr/>
        </p:nvSpPr>
        <p:spPr>
          <a:xfrm>
            <a:off x="158262" y="497500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Pathway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D8A5D-4225-4BAC-B7E2-278BD2A6E080}"/>
              </a:ext>
            </a:extLst>
          </p:cNvPr>
          <p:cNvSpPr/>
          <p:nvPr/>
        </p:nvSpPr>
        <p:spPr>
          <a:xfrm>
            <a:off x="158262" y="550841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Tumor origin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848C43-510E-4D18-B9B5-870858A991CB}"/>
              </a:ext>
            </a:extLst>
          </p:cNvPr>
          <p:cNvSpPr/>
          <p:nvPr/>
        </p:nvSpPr>
        <p:spPr>
          <a:xfrm>
            <a:off x="2236178" y="229040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Random Forest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311BE8-863C-4AE3-9A13-3EF551997262}"/>
              </a:ext>
            </a:extLst>
          </p:cNvPr>
          <p:cNvSpPr/>
          <p:nvPr/>
        </p:nvSpPr>
        <p:spPr>
          <a:xfrm>
            <a:off x="2236178" y="2829670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AdaBoost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3144AE-B9AE-44A4-B4EF-10A394D738BE}"/>
              </a:ext>
            </a:extLst>
          </p:cNvPr>
          <p:cNvSpPr/>
          <p:nvPr/>
        </p:nvSpPr>
        <p:spPr>
          <a:xfrm>
            <a:off x="2236178" y="336893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XGBoost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341E5-33ED-490E-AAAA-C43B5121E597}"/>
              </a:ext>
            </a:extLst>
          </p:cNvPr>
          <p:cNvSpPr/>
          <p:nvPr/>
        </p:nvSpPr>
        <p:spPr>
          <a:xfrm>
            <a:off x="2236178" y="390819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Extra-Trees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CBEB4D-4ED7-43C8-B494-46C42B6E08C4}"/>
              </a:ext>
            </a:extLst>
          </p:cNvPr>
          <p:cNvSpPr/>
          <p:nvPr/>
        </p:nvSpPr>
        <p:spPr>
          <a:xfrm>
            <a:off x="2236178" y="444160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SVM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3EEF53-D5C0-49E6-AFBE-3FEDA7B1EF13}"/>
              </a:ext>
            </a:extLst>
          </p:cNvPr>
          <p:cNvSpPr/>
          <p:nvPr/>
        </p:nvSpPr>
        <p:spPr>
          <a:xfrm>
            <a:off x="2236178" y="497500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Logistic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A2323D-AA49-4EE5-BCC2-C698858D0EEB}"/>
              </a:ext>
            </a:extLst>
          </p:cNvPr>
          <p:cNvSpPr/>
          <p:nvPr/>
        </p:nvSpPr>
        <p:spPr>
          <a:xfrm>
            <a:off x="2236178" y="550841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Ridge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64A74B-D8CA-4C03-9583-0C50BADACB15}"/>
              </a:ext>
            </a:extLst>
          </p:cNvPr>
          <p:cNvSpPr/>
          <p:nvPr/>
        </p:nvSpPr>
        <p:spPr>
          <a:xfrm>
            <a:off x="2236178" y="604767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Elastic-Net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860D10-3E95-4157-9A43-3D2F654972EE}"/>
              </a:ext>
            </a:extLst>
          </p:cNvPr>
          <p:cNvSpPr txBox="1"/>
          <p:nvPr/>
        </p:nvSpPr>
        <p:spPr>
          <a:xfrm>
            <a:off x="1820006" y="4110337"/>
            <a:ext cx="316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B136C2E-F251-422A-B217-5CEB4AF087AD}"/>
              </a:ext>
            </a:extLst>
          </p:cNvPr>
          <p:cNvSpPr/>
          <p:nvPr/>
        </p:nvSpPr>
        <p:spPr>
          <a:xfrm>
            <a:off x="3956538" y="2365148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0E6B421-E821-4020-8C1F-FC27BD814847}"/>
              </a:ext>
            </a:extLst>
          </p:cNvPr>
          <p:cNvSpPr/>
          <p:nvPr/>
        </p:nvSpPr>
        <p:spPr>
          <a:xfrm>
            <a:off x="3956538" y="2898553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6A845EC-4A36-405C-96B2-757FDB5C7A3F}"/>
              </a:ext>
            </a:extLst>
          </p:cNvPr>
          <p:cNvSpPr/>
          <p:nvPr/>
        </p:nvSpPr>
        <p:spPr>
          <a:xfrm>
            <a:off x="3956538" y="3453845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519DF7D-580A-4D79-9BD8-7CF59399646D}"/>
              </a:ext>
            </a:extLst>
          </p:cNvPr>
          <p:cNvSpPr/>
          <p:nvPr/>
        </p:nvSpPr>
        <p:spPr>
          <a:xfrm>
            <a:off x="3956538" y="3987250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9D6EB0B-A9D4-4376-B608-83470245E019}"/>
              </a:ext>
            </a:extLst>
          </p:cNvPr>
          <p:cNvSpPr/>
          <p:nvPr/>
        </p:nvSpPr>
        <p:spPr>
          <a:xfrm>
            <a:off x="3956538" y="4501533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F51A608-C8F5-4C97-9E03-05E59B868146}"/>
              </a:ext>
            </a:extLst>
          </p:cNvPr>
          <p:cNvSpPr/>
          <p:nvPr/>
        </p:nvSpPr>
        <p:spPr>
          <a:xfrm>
            <a:off x="3956538" y="5034938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0F7EDE-5B88-4E5A-934A-8079BA5ABBBD}"/>
              </a:ext>
            </a:extLst>
          </p:cNvPr>
          <p:cNvSpPr/>
          <p:nvPr/>
        </p:nvSpPr>
        <p:spPr>
          <a:xfrm>
            <a:off x="3956538" y="5590230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BFA8F40-10F0-45BA-918E-31CBD8DDBF98}"/>
              </a:ext>
            </a:extLst>
          </p:cNvPr>
          <p:cNvSpPr/>
          <p:nvPr/>
        </p:nvSpPr>
        <p:spPr>
          <a:xfrm>
            <a:off x="3956538" y="6123635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1A9471-201F-4194-86C5-2170E2205ED6}"/>
              </a:ext>
            </a:extLst>
          </p:cNvPr>
          <p:cNvSpPr/>
          <p:nvPr/>
        </p:nvSpPr>
        <p:spPr>
          <a:xfrm>
            <a:off x="4467960" y="2288954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(RF)(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A163EB-607E-4441-B0C3-B8FDDB18FA54}"/>
              </a:ext>
            </a:extLst>
          </p:cNvPr>
          <p:cNvSpPr/>
          <p:nvPr/>
        </p:nvSpPr>
        <p:spPr>
          <a:xfrm>
            <a:off x="4467960" y="2828216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(Ada)(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20BC74-164A-4F35-A415-7970B0B9CA87}"/>
              </a:ext>
            </a:extLst>
          </p:cNvPr>
          <p:cNvSpPr/>
          <p:nvPr/>
        </p:nvSpPr>
        <p:spPr>
          <a:xfrm>
            <a:off x="4467960" y="336747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(XGB)(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7ABDD7-CD48-4C83-8826-94C8CA617373}"/>
              </a:ext>
            </a:extLst>
          </p:cNvPr>
          <p:cNvSpPr/>
          <p:nvPr/>
        </p:nvSpPr>
        <p:spPr>
          <a:xfrm>
            <a:off x="4467960" y="390674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(ET)(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A44B7A-0698-436E-8A07-8427DFCEB377}"/>
              </a:ext>
            </a:extLst>
          </p:cNvPr>
          <p:cNvSpPr/>
          <p:nvPr/>
        </p:nvSpPr>
        <p:spPr>
          <a:xfrm>
            <a:off x="4467960" y="444014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(SVM)(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AE1400-BA0D-4879-A8BD-D553229E5C5B}"/>
              </a:ext>
            </a:extLst>
          </p:cNvPr>
          <p:cNvSpPr/>
          <p:nvPr/>
        </p:nvSpPr>
        <p:spPr>
          <a:xfrm>
            <a:off x="4467960" y="497355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(Log)(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E7064E-0C95-44C6-B556-BBAB46BABC59}"/>
              </a:ext>
            </a:extLst>
          </p:cNvPr>
          <p:cNvSpPr/>
          <p:nvPr/>
        </p:nvSpPr>
        <p:spPr>
          <a:xfrm>
            <a:off x="4467960" y="550695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(R)(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C2CB1E-5DFC-452B-9F09-B0E1D3814A34}"/>
              </a:ext>
            </a:extLst>
          </p:cNvPr>
          <p:cNvSpPr/>
          <p:nvPr/>
        </p:nvSpPr>
        <p:spPr>
          <a:xfrm>
            <a:off x="4467960" y="604622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(EN)(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73248A44-09CE-44AC-9D73-D699B9B39E3A}"/>
              </a:ext>
            </a:extLst>
          </p:cNvPr>
          <p:cNvSpPr/>
          <p:nvPr/>
        </p:nvSpPr>
        <p:spPr>
          <a:xfrm rot="5400000">
            <a:off x="5128489" y="3403766"/>
            <a:ext cx="4171943" cy="1907186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8E7F26-8CF9-4EDA-97B0-828BC71F3C9C}"/>
              </a:ext>
            </a:extLst>
          </p:cNvPr>
          <p:cNvSpPr txBox="1"/>
          <p:nvPr/>
        </p:nvSpPr>
        <p:spPr>
          <a:xfrm>
            <a:off x="6260867" y="3892153"/>
            <a:ext cx="2014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 Classifier (Random Forest)</a:t>
            </a:r>
          </a:p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2E54B3-F539-4F06-A1A7-F1DE1F282258}"/>
              </a:ext>
            </a:extLst>
          </p:cNvPr>
          <p:cNvSpPr txBox="1"/>
          <p:nvPr/>
        </p:nvSpPr>
        <p:spPr>
          <a:xfrm>
            <a:off x="70338" y="1795170"/>
            <a:ext cx="879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Omic</a:t>
            </a:r>
            <a:r>
              <a:rPr lang="en-US" dirty="0"/>
              <a:t>			   Algorithm			Prediction		Integration</a:t>
            </a:r>
          </a:p>
        </p:txBody>
      </p:sp>
    </p:spTree>
    <p:extLst>
      <p:ext uri="{BB962C8B-B14F-4D97-AF65-F5344CB8AC3E}">
        <p14:creationId xmlns:p14="http://schemas.microsoft.com/office/powerpoint/2010/main" val="2303756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Validation procedure: nested cross-validation generates predictions for every sample while avoiding data leakage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F08516-AC83-4FB1-A6C4-B17DA314E4BE}"/>
              </a:ext>
            </a:extLst>
          </p:cNvPr>
          <p:cNvSpPr/>
          <p:nvPr/>
        </p:nvSpPr>
        <p:spPr>
          <a:xfrm>
            <a:off x="4626359" y="1726169"/>
            <a:ext cx="436830" cy="1300660"/>
          </a:xfrm>
          <a:prstGeom prst="rect">
            <a:avLst/>
          </a:prstGeom>
          <a:solidFill>
            <a:srgbClr val="F47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F10003-496F-4480-A3A4-50F3B37C100D}"/>
              </a:ext>
            </a:extLst>
          </p:cNvPr>
          <p:cNvSpPr/>
          <p:nvPr/>
        </p:nvSpPr>
        <p:spPr>
          <a:xfrm>
            <a:off x="445828" y="1727479"/>
            <a:ext cx="928107" cy="130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7303BF-3D7D-478C-B87F-BCCB5277CAB9}"/>
              </a:ext>
            </a:extLst>
          </p:cNvPr>
          <p:cNvSpPr/>
          <p:nvPr/>
        </p:nvSpPr>
        <p:spPr>
          <a:xfrm>
            <a:off x="1373935" y="1727479"/>
            <a:ext cx="810547" cy="1300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478DCC-D819-4D7D-B70B-D17B02B0BABC}"/>
              </a:ext>
            </a:extLst>
          </p:cNvPr>
          <p:cNvSpPr/>
          <p:nvPr/>
        </p:nvSpPr>
        <p:spPr>
          <a:xfrm>
            <a:off x="2184483" y="1727479"/>
            <a:ext cx="476428" cy="13006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6ABF61-DDD4-4E17-826A-9477C78B09A0}"/>
              </a:ext>
            </a:extLst>
          </p:cNvPr>
          <p:cNvSpPr/>
          <p:nvPr/>
        </p:nvSpPr>
        <p:spPr>
          <a:xfrm>
            <a:off x="2660910" y="1727479"/>
            <a:ext cx="648230" cy="13006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0D8FA-7E60-4EF8-A7E2-B9C879E2BAB8}"/>
              </a:ext>
            </a:extLst>
          </p:cNvPr>
          <p:cNvSpPr txBox="1"/>
          <p:nvPr/>
        </p:nvSpPr>
        <p:spPr>
          <a:xfrm rot="16200000">
            <a:off x="-91332" y="2262391"/>
            <a:ext cx="9015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N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8AAFAD-6B5D-4343-BDF5-189A593F2561}"/>
              </a:ext>
            </a:extLst>
          </p:cNvPr>
          <p:cNvSpPr txBox="1"/>
          <p:nvPr/>
        </p:nvSpPr>
        <p:spPr>
          <a:xfrm>
            <a:off x="476765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transcriptomics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DAFC3-DC6F-44A8-A69C-F48CA1A46FAF}"/>
              </a:ext>
            </a:extLst>
          </p:cNvPr>
          <p:cNvSpPr txBox="1"/>
          <p:nvPr/>
        </p:nvSpPr>
        <p:spPr>
          <a:xfrm>
            <a:off x="1296594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genomics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2A77D1-5518-493C-8EF2-63088CFC58B5}"/>
              </a:ext>
            </a:extLst>
          </p:cNvPr>
          <p:cNvSpPr txBox="1"/>
          <p:nvPr/>
        </p:nvSpPr>
        <p:spPr>
          <a:xfrm>
            <a:off x="1967924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typing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5C80AD-A5C7-4769-8C10-27A2AB7AE0CC}"/>
              </a:ext>
            </a:extLst>
          </p:cNvPr>
          <p:cNvSpPr txBox="1"/>
          <p:nvPr/>
        </p:nvSpPr>
        <p:spPr>
          <a:xfrm>
            <a:off x="2517812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pathways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D727F7-A4A7-490D-BE44-B479F16C17A0}"/>
              </a:ext>
            </a:extLst>
          </p:cNvPr>
          <p:cNvSpPr/>
          <p:nvPr/>
        </p:nvSpPr>
        <p:spPr>
          <a:xfrm>
            <a:off x="3301116" y="1727478"/>
            <a:ext cx="515491" cy="1300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5D24AB-7470-4F10-B3EA-776FA595007F}"/>
              </a:ext>
            </a:extLst>
          </p:cNvPr>
          <p:cNvSpPr txBox="1"/>
          <p:nvPr/>
        </p:nvSpPr>
        <p:spPr>
          <a:xfrm>
            <a:off x="3109045" y="1514629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proteomics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D80991-7CF1-4F95-A72D-9F3A2D53E5DA}"/>
              </a:ext>
            </a:extLst>
          </p:cNvPr>
          <p:cNvSpPr/>
          <p:nvPr/>
        </p:nvSpPr>
        <p:spPr>
          <a:xfrm>
            <a:off x="3815814" y="1727478"/>
            <a:ext cx="810546" cy="13006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B314CE-458D-4F87-972F-0E5EB64CE776}"/>
              </a:ext>
            </a:extLst>
          </p:cNvPr>
          <p:cNvSpPr txBox="1"/>
          <p:nvPr/>
        </p:nvSpPr>
        <p:spPr>
          <a:xfrm>
            <a:off x="3766314" y="1515783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metabolomics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60DFDF-037A-456E-AA06-AC4D0B4E9452}"/>
              </a:ext>
            </a:extLst>
          </p:cNvPr>
          <p:cNvCxnSpPr>
            <a:cxnSpLocks/>
          </p:cNvCxnSpPr>
          <p:nvPr/>
        </p:nvCxnSpPr>
        <p:spPr>
          <a:xfrm>
            <a:off x="445828" y="1899524"/>
            <a:ext cx="464672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8B1A157-7ECF-4C8E-A2B8-B64FA647D1F4}"/>
              </a:ext>
            </a:extLst>
          </p:cNvPr>
          <p:cNvSpPr/>
          <p:nvPr/>
        </p:nvSpPr>
        <p:spPr>
          <a:xfrm>
            <a:off x="5358607" y="2357163"/>
            <a:ext cx="228935" cy="15140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328D3E11-31ED-4C7E-B7FE-2A38EAFE1795}"/>
              </a:ext>
            </a:extLst>
          </p:cNvPr>
          <p:cNvSpPr/>
          <p:nvPr/>
        </p:nvSpPr>
        <p:spPr>
          <a:xfrm>
            <a:off x="5123486" y="1899525"/>
            <a:ext cx="167062" cy="1128612"/>
          </a:xfrm>
          <a:prstGeom prst="rightBrace">
            <a:avLst>
              <a:gd name="adj1" fmla="val 59533"/>
              <a:gd name="adj2" fmla="val 47087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C4D9E-E943-405C-B07B-A57ED2B8B8B1}"/>
              </a:ext>
            </a:extLst>
          </p:cNvPr>
          <p:cNvSpPr txBox="1"/>
          <p:nvPr/>
        </p:nvSpPr>
        <p:spPr>
          <a:xfrm>
            <a:off x="5810614" y="2316120"/>
            <a:ext cx="987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Current dataset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B2565A6-80C1-493B-A0AB-015B39879552}"/>
              </a:ext>
            </a:extLst>
          </p:cNvPr>
          <p:cNvSpPr/>
          <p:nvPr/>
        </p:nvSpPr>
        <p:spPr>
          <a:xfrm>
            <a:off x="5142048" y="1734359"/>
            <a:ext cx="3195833" cy="15140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C3B4D7BA-7B89-42B7-B455-F74FEBBAFA59}"/>
              </a:ext>
            </a:extLst>
          </p:cNvPr>
          <p:cNvSpPr/>
          <p:nvPr/>
        </p:nvSpPr>
        <p:spPr>
          <a:xfrm>
            <a:off x="8351712" y="1750269"/>
            <a:ext cx="402179" cy="4362562"/>
          </a:xfrm>
          <a:prstGeom prst="curvedLef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0C0906-5C99-44BC-BA7A-5CE5D4BD9281}"/>
              </a:ext>
            </a:extLst>
          </p:cNvPr>
          <p:cNvSpPr txBox="1"/>
          <p:nvPr/>
        </p:nvSpPr>
        <p:spPr>
          <a:xfrm>
            <a:off x="7631849" y="2377808"/>
            <a:ext cx="1379819" cy="4308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1) 10% Validation set is excluded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EF1C30-A905-4227-90F2-9A14531FBE96}"/>
              </a:ext>
            </a:extLst>
          </p:cNvPr>
          <p:cNvSpPr txBox="1"/>
          <p:nvPr/>
        </p:nvSpPr>
        <p:spPr>
          <a:xfrm>
            <a:off x="4564260" y="1514474"/>
            <a:ext cx="7262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miRNomics</a:t>
            </a:r>
            <a:endParaRPr lang="en-US" sz="9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7B532A-AA9F-4217-AE09-55717C8D3429}"/>
              </a:ext>
            </a:extLst>
          </p:cNvPr>
          <p:cNvSpPr/>
          <p:nvPr/>
        </p:nvSpPr>
        <p:spPr>
          <a:xfrm>
            <a:off x="6918170" y="2549607"/>
            <a:ext cx="129460" cy="442086"/>
          </a:xfrm>
          <a:prstGeom prst="rect">
            <a:avLst/>
          </a:prstGeom>
          <a:solidFill>
            <a:srgbClr val="F47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D72AF3-1CA2-44AF-911F-2DE168536CAD}"/>
              </a:ext>
            </a:extLst>
          </p:cNvPr>
          <p:cNvSpPr/>
          <p:nvPr/>
        </p:nvSpPr>
        <p:spPr>
          <a:xfrm>
            <a:off x="5688026" y="2549606"/>
            <a:ext cx="275056" cy="4420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C136E2-AE31-4E89-A0EC-01A7C9F4E6CA}"/>
              </a:ext>
            </a:extLst>
          </p:cNvPr>
          <p:cNvSpPr/>
          <p:nvPr/>
        </p:nvSpPr>
        <p:spPr>
          <a:xfrm>
            <a:off x="5958900" y="2550917"/>
            <a:ext cx="240215" cy="4420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A12249-7ADC-4029-B1DE-8EE47D129FE7}"/>
              </a:ext>
            </a:extLst>
          </p:cNvPr>
          <p:cNvSpPr/>
          <p:nvPr/>
        </p:nvSpPr>
        <p:spPr>
          <a:xfrm>
            <a:off x="6196153" y="2550917"/>
            <a:ext cx="141195" cy="442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3118E0-8DBD-466E-8D0C-35AE6CA2AAB1}"/>
              </a:ext>
            </a:extLst>
          </p:cNvPr>
          <p:cNvSpPr/>
          <p:nvPr/>
        </p:nvSpPr>
        <p:spPr>
          <a:xfrm>
            <a:off x="6338688" y="2550917"/>
            <a:ext cx="192111" cy="4420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09EEC1-9705-4DFE-B05A-2B897715FE6B}"/>
              </a:ext>
            </a:extLst>
          </p:cNvPr>
          <p:cNvSpPr/>
          <p:nvPr/>
        </p:nvSpPr>
        <p:spPr>
          <a:xfrm>
            <a:off x="6531607" y="2550916"/>
            <a:ext cx="152772" cy="4420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9058BA-C6BC-4EC0-9A53-24BF723368C6}"/>
              </a:ext>
            </a:extLst>
          </p:cNvPr>
          <p:cNvSpPr/>
          <p:nvPr/>
        </p:nvSpPr>
        <p:spPr>
          <a:xfrm>
            <a:off x="6680910" y="2550916"/>
            <a:ext cx="240215" cy="4420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4278074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Validation procedure: nested cross-validation generates predictions for every sample while avoiding data leakage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F08516-AC83-4FB1-A6C4-B17DA314E4BE}"/>
              </a:ext>
            </a:extLst>
          </p:cNvPr>
          <p:cNvSpPr/>
          <p:nvPr/>
        </p:nvSpPr>
        <p:spPr>
          <a:xfrm>
            <a:off x="4626359" y="1726169"/>
            <a:ext cx="436830" cy="1300660"/>
          </a:xfrm>
          <a:prstGeom prst="rect">
            <a:avLst/>
          </a:prstGeom>
          <a:solidFill>
            <a:srgbClr val="F47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F10003-496F-4480-A3A4-50F3B37C100D}"/>
              </a:ext>
            </a:extLst>
          </p:cNvPr>
          <p:cNvSpPr/>
          <p:nvPr/>
        </p:nvSpPr>
        <p:spPr>
          <a:xfrm>
            <a:off x="445828" y="1727479"/>
            <a:ext cx="928107" cy="130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7303BF-3D7D-478C-B87F-BCCB5277CAB9}"/>
              </a:ext>
            </a:extLst>
          </p:cNvPr>
          <p:cNvSpPr/>
          <p:nvPr/>
        </p:nvSpPr>
        <p:spPr>
          <a:xfrm>
            <a:off x="1373935" y="1727479"/>
            <a:ext cx="810547" cy="1300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478DCC-D819-4D7D-B70B-D17B02B0BABC}"/>
              </a:ext>
            </a:extLst>
          </p:cNvPr>
          <p:cNvSpPr/>
          <p:nvPr/>
        </p:nvSpPr>
        <p:spPr>
          <a:xfrm>
            <a:off x="2184483" y="1727479"/>
            <a:ext cx="476428" cy="13006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6ABF61-DDD4-4E17-826A-9477C78B09A0}"/>
              </a:ext>
            </a:extLst>
          </p:cNvPr>
          <p:cNvSpPr/>
          <p:nvPr/>
        </p:nvSpPr>
        <p:spPr>
          <a:xfrm>
            <a:off x="2660910" y="1727479"/>
            <a:ext cx="648230" cy="13006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0D8FA-7E60-4EF8-A7E2-B9C879E2BAB8}"/>
              </a:ext>
            </a:extLst>
          </p:cNvPr>
          <p:cNvSpPr txBox="1"/>
          <p:nvPr/>
        </p:nvSpPr>
        <p:spPr>
          <a:xfrm rot="16200000">
            <a:off x="-91332" y="2262391"/>
            <a:ext cx="9015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N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8AAFAD-6B5D-4343-BDF5-189A593F2561}"/>
              </a:ext>
            </a:extLst>
          </p:cNvPr>
          <p:cNvSpPr txBox="1"/>
          <p:nvPr/>
        </p:nvSpPr>
        <p:spPr>
          <a:xfrm>
            <a:off x="476765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transcriptomics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DAFC3-DC6F-44A8-A69C-F48CA1A46FAF}"/>
              </a:ext>
            </a:extLst>
          </p:cNvPr>
          <p:cNvSpPr txBox="1"/>
          <p:nvPr/>
        </p:nvSpPr>
        <p:spPr>
          <a:xfrm>
            <a:off x="1296594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genomics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2A77D1-5518-493C-8EF2-63088CFC58B5}"/>
              </a:ext>
            </a:extLst>
          </p:cNvPr>
          <p:cNvSpPr txBox="1"/>
          <p:nvPr/>
        </p:nvSpPr>
        <p:spPr>
          <a:xfrm>
            <a:off x="1967924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typing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5C80AD-A5C7-4769-8C10-27A2AB7AE0CC}"/>
              </a:ext>
            </a:extLst>
          </p:cNvPr>
          <p:cNvSpPr txBox="1"/>
          <p:nvPr/>
        </p:nvSpPr>
        <p:spPr>
          <a:xfrm>
            <a:off x="2517812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pathways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D727F7-A4A7-490D-BE44-B479F16C17A0}"/>
              </a:ext>
            </a:extLst>
          </p:cNvPr>
          <p:cNvSpPr/>
          <p:nvPr/>
        </p:nvSpPr>
        <p:spPr>
          <a:xfrm>
            <a:off x="3301116" y="1727478"/>
            <a:ext cx="515491" cy="1300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5D24AB-7470-4F10-B3EA-776FA595007F}"/>
              </a:ext>
            </a:extLst>
          </p:cNvPr>
          <p:cNvSpPr txBox="1"/>
          <p:nvPr/>
        </p:nvSpPr>
        <p:spPr>
          <a:xfrm>
            <a:off x="3109045" y="1514629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proteomics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D80991-7CF1-4F95-A72D-9F3A2D53E5DA}"/>
              </a:ext>
            </a:extLst>
          </p:cNvPr>
          <p:cNvSpPr/>
          <p:nvPr/>
        </p:nvSpPr>
        <p:spPr>
          <a:xfrm>
            <a:off x="3815814" y="1727478"/>
            <a:ext cx="810546" cy="13006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B314CE-458D-4F87-972F-0E5EB64CE776}"/>
              </a:ext>
            </a:extLst>
          </p:cNvPr>
          <p:cNvSpPr txBox="1"/>
          <p:nvPr/>
        </p:nvSpPr>
        <p:spPr>
          <a:xfrm>
            <a:off x="3766314" y="1515783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metabolomics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60DFDF-037A-456E-AA06-AC4D0B4E9452}"/>
              </a:ext>
            </a:extLst>
          </p:cNvPr>
          <p:cNvCxnSpPr>
            <a:cxnSpLocks/>
          </p:cNvCxnSpPr>
          <p:nvPr/>
        </p:nvCxnSpPr>
        <p:spPr>
          <a:xfrm>
            <a:off x="445828" y="1899524"/>
            <a:ext cx="464672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8B1A157-7ECF-4C8E-A2B8-B64FA647D1F4}"/>
              </a:ext>
            </a:extLst>
          </p:cNvPr>
          <p:cNvSpPr/>
          <p:nvPr/>
        </p:nvSpPr>
        <p:spPr>
          <a:xfrm>
            <a:off x="5358607" y="2357163"/>
            <a:ext cx="228935" cy="15140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328D3E11-31ED-4C7E-B7FE-2A38EAFE1795}"/>
              </a:ext>
            </a:extLst>
          </p:cNvPr>
          <p:cNvSpPr/>
          <p:nvPr/>
        </p:nvSpPr>
        <p:spPr>
          <a:xfrm>
            <a:off x="5123486" y="1899525"/>
            <a:ext cx="167062" cy="1128612"/>
          </a:xfrm>
          <a:prstGeom prst="rightBrace">
            <a:avLst>
              <a:gd name="adj1" fmla="val 59533"/>
              <a:gd name="adj2" fmla="val 47087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C4D9E-E943-405C-B07B-A57ED2B8B8B1}"/>
              </a:ext>
            </a:extLst>
          </p:cNvPr>
          <p:cNvSpPr txBox="1"/>
          <p:nvPr/>
        </p:nvSpPr>
        <p:spPr>
          <a:xfrm>
            <a:off x="5810614" y="2316120"/>
            <a:ext cx="987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Current dataset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B2565A6-80C1-493B-A0AB-015B39879552}"/>
              </a:ext>
            </a:extLst>
          </p:cNvPr>
          <p:cNvSpPr/>
          <p:nvPr/>
        </p:nvSpPr>
        <p:spPr>
          <a:xfrm>
            <a:off x="5142048" y="1734359"/>
            <a:ext cx="3195833" cy="15140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C3B4D7BA-7B89-42B7-B455-F74FEBBAFA59}"/>
              </a:ext>
            </a:extLst>
          </p:cNvPr>
          <p:cNvSpPr/>
          <p:nvPr/>
        </p:nvSpPr>
        <p:spPr>
          <a:xfrm>
            <a:off x="8351712" y="1750269"/>
            <a:ext cx="402179" cy="4362562"/>
          </a:xfrm>
          <a:prstGeom prst="curvedLef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0C0906-5C99-44BC-BA7A-5CE5D4BD9281}"/>
              </a:ext>
            </a:extLst>
          </p:cNvPr>
          <p:cNvSpPr txBox="1"/>
          <p:nvPr/>
        </p:nvSpPr>
        <p:spPr>
          <a:xfrm>
            <a:off x="7631849" y="2377808"/>
            <a:ext cx="1379819" cy="4308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1) 10% Validation set is excluded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EF1C30-A905-4227-90F2-9A14531FBE96}"/>
              </a:ext>
            </a:extLst>
          </p:cNvPr>
          <p:cNvSpPr txBox="1"/>
          <p:nvPr/>
        </p:nvSpPr>
        <p:spPr>
          <a:xfrm>
            <a:off x="4564260" y="1514474"/>
            <a:ext cx="7262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miRNomics</a:t>
            </a:r>
            <a:endParaRPr lang="en-US" sz="9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7B532A-AA9F-4217-AE09-55717C8D3429}"/>
              </a:ext>
            </a:extLst>
          </p:cNvPr>
          <p:cNvSpPr/>
          <p:nvPr/>
        </p:nvSpPr>
        <p:spPr>
          <a:xfrm>
            <a:off x="6918170" y="2549607"/>
            <a:ext cx="129460" cy="442086"/>
          </a:xfrm>
          <a:prstGeom prst="rect">
            <a:avLst/>
          </a:prstGeom>
          <a:solidFill>
            <a:srgbClr val="F47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D72AF3-1CA2-44AF-911F-2DE168536CAD}"/>
              </a:ext>
            </a:extLst>
          </p:cNvPr>
          <p:cNvSpPr/>
          <p:nvPr/>
        </p:nvSpPr>
        <p:spPr>
          <a:xfrm>
            <a:off x="5688026" y="2549606"/>
            <a:ext cx="275056" cy="4420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C136E2-AE31-4E89-A0EC-01A7C9F4E6CA}"/>
              </a:ext>
            </a:extLst>
          </p:cNvPr>
          <p:cNvSpPr/>
          <p:nvPr/>
        </p:nvSpPr>
        <p:spPr>
          <a:xfrm>
            <a:off x="5958900" y="2550917"/>
            <a:ext cx="240215" cy="4420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A12249-7ADC-4029-B1DE-8EE47D129FE7}"/>
              </a:ext>
            </a:extLst>
          </p:cNvPr>
          <p:cNvSpPr/>
          <p:nvPr/>
        </p:nvSpPr>
        <p:spPr>
          <a:xfrm>
            <a:off x="6196153" y="2550917"/>
            <a:ext cx="141195" cy="442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3118E0-8DBD-466E-8D0C-35AE6CA2AAB1}"/>
              </a:ext>
            </a:extLst>
          </p:cNvPr>
          <p:cNvSpPr/>
          <p:nvPr/>
        </p:nvSpPr>
        <p:spPr>
          <a:xfrm>
            <a:off x="6338688" y="2550917"/>
            <a:ext cx="192111" cy="4420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09EEC1-9705-4DFE-B05A-2B897715FE6B}"/>
              </a:ext>
            </a:extLst>
          </p:cNvPr>
          <p:cNvSpPr/>
          <p:nvPr/>
        </p:nvSpPr>
        <p:spPr>
          <a:xfrm>
            <a:off x="6531607" y="2550916"/>
            <a:ext cx="152772" cy="4420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9058BA-C6BC-4EC0-9A53-24BF723368C6}"/>
              </a:ext>
            </a:extLst>
          </p:cNvPr>
          <p:cNvSpPr/>
          <p:nvPr/>
        </p:nvSpPr>
        <p:spPr>
          <a:xfrm>
            <a:off x="6680910" y="2550916"/>
            <a:ext cx="240215" cy="4420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5" name="Arrow: Curved Left 34">
            <a:extLst>
              <a:ext uri="{FF2B5EF4-FFF2-40B4-BE49-F238E27FC236}">
                <a16:creationId xmlns:a16="http://schemas.microsoft.com/office/drawing/2014/main" id="{5019E780-4C2C-47F8-A07D-AE70965DA8D0}"/>
              </a:ext>
            </a:extLst>
          </p:cNvPr>
          <p:cNvSpPr/>
          <p:nvPr/>
        </p:nvSpPr>
        <p:spPr>
          <a:xfrm>
            <a:off x="7056671" y="2692251"/>
            <a:ext cx="402179" cy="2704603"/>
          </a:xfrm>
          <a:prstGeom prst="curvedLef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89822A-246B-40A3-BE2B-7CEB6C0075FB}"/>
              </a:ext>
            </a:extLst>
          </p:cNvPr>
          <p:cNvSpPr txBox="1"/>
          <p:nvPr/>
        </p:nvSpPr>
        <p:spPr>
          <a:xfrm>
            <a:off x="6622428" y="4051455"/>
            <a:ext cx="1379819" cy="4308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2) 10% test set is excluded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D60FB3-0A6E-45E5-BD1E-5F30AFE1792F}"/>
              </a:ext>
            </a:extLst>
          </p:cNvPr>
          <p:cNvSpPr/>
          <p:nvPr/>
        </p:nvSpPr>
        <p:spPr>
          <a:xfrm>
            <a:off x="607433" y="4368179"/>
            <a:ext cx="1708996" cy="1300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794DE3-4595-4E54-8FB5-2125FD88F049}"/>
              </a:ext>
            </a:extLst>
          </p:cNvPr>
          <p:cNvSpPr txBox="1"/>
          <p:nvPr/>
        </p:nvSpPr>
        <p:spPr>
          <a:xfrm rot="16200000">
            <a:off x="813418" y="2837687"/>
            <a:ext cx="126829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transcriptomics – model 1</a:t>
            </a:r>
          </a:p>
          <a:p>
            <a:r>
              <a:rPr lang="en-US" sz="800" dirty="0"/>
              <a:t>transcriptomics – model 2</a:t>
            </a:r>
          </a:p>
          <a:p>
            <a:r>
              <a:rPr lang="en-US" sz="800" dirty="0"/>
              <a:t>transcriptomics – model 3</a:t>
            </a:r>
          </a:p>
          <a:p>
            <a:r>
              <a:rPr lang="en-US" sz="800" dirty="0"/>
              <a:t>genomics – model 1</a:t>
            </a:r>
          </a:p>
          <a:p>
            <a:r>
              <a:rPr lang="en-US" sz="800" dirty="0"/>
              <a:t>genomics – model 2</a:t>
            </a:r>
          </a:p>
          <a:p>
            <a:r>
              <a:rPr lang="en-US" sz="800" dirty="0"/>
              <a:t>genomics – model 3</a:t>
            </a:r>
          </a:p>
          <a:p>
            <a:r>
              <a:rPr lang="en-US" sz="800" dirty="0"/>
              <a:t>typing – model 1</a:t>
            </a:r>
          </a:p>
          <a:p>
            <a:r>
              <a:rPr lang="en-US" sz="800" dirty="0"/>
              <a:t>typing – model 2</a:t>
            </a:r>
          </a:p>
          <a:p>
            <a:r>
              <a:rPr lang="en-US" sz="800" dirty="0"/>
              <a:t>typing – model 3</a:t>
            </a:r>
          </a:p>
          <a:p>
            <a:r>
              <a:rPr lang="en-US" sz="800" dirty="0"/>
              <a:t>pathways – model 1</a:t>
            </a:r>
          </a:p>
          <a:p>
            <a:r>
              <a:rPr lang="en-US" sz="800" dirty="0"/>
              <a:t>pathways – model 2</a:t>
            </a:r>
          </a:p>
          <a:p>
            <a:r>
              <a:rPr lang="en-US" sz="800" dirty="0"/>
              <a:t>pathways – model 3</a:t>
            </a:r>
          </a:p>
          <a:p>
            <a:r>
              <a:rPr lang="en-US" sz="800" dirty="0"/>
              <a:t>… 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CB9B438-7170-476A-9D9D-CF47ADF61F90}"/>
              </a:ext>
            </a:extLst>
          </p:cNvPr>
          <p:cNvSpPr/>
          <p:nvPr/>
        </p:nvSpPr>
        <p:spPr>
          <a:xfrm rot="8489234">
            <a:off x="4440591" y="3838834"/>
            <a:ext cx="2533024" cy="168122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B2F77FA-A504-45D0-A136-D29B4C89F36D}"/>
              </a:ext>
            </a:extLst>
          </p:cNvPr>
          <p:cNvSpPr/>
          <p:nvPr/>
        </p:nvSpPr>
        <p:spPr>
          <a:xfrm rot="8489234">
            <a:off x="4199851" y="3753188"/>
            <a:ext cx="2533024" cy="168122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C2318F76-20EB-474E-8886-6E4777B0DD56}"/>
              </a:ext>
            </a:extLst>
          </p:cNvPr>
          <p:cNvSpPr/>
          <p:nvPr/>
        </p:nvSpPr>
        <p:spPr>
          <a:xfrm rot="8489234">
            <a:off x="4252579" y="3585188"/>
            <a:ext cx="2118884" cy="186435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82D7EBB-6863-4BFD-B2DB-997C711D29AB}"/>
              </a:ext>
            </a:extLst>
          </p:cNvPr>
          <p:cNvSpPr/>
          <p:nvPr/>
        </p:nvSpPr>
        <p:spPr>
          <a:xfrm>
            <a:off x="4975876" y="3741186"/>
            <a:ext cx="624641" cy="436214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Model A2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7CCEADB-6DF4-4474-A078-FA051BF0F952}"/>
              </a:ext>
            </a:extLst>
          </p:cNvPr>
          <p:cNvSpPr/>
          <p:nvPr/>
        </p:nvSpPr>
        <p:spPr>
          <a:xfrm>
            <a:off x="5142048" y="3242632"/>
            <a:ext cx="621860" cy="412907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Model A1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861969F-1E61-4723-98DC-7F9A70A41BBE}"/>
              </a:ext>
            </a:extLst>
          </p:cNvPr>
          <p:cNvSpPr/>
          <p:nvPr/>
        </p:nvSpPr>
        <p:spPr>
          <a:xfrm>
            <a:off x="5568719" y="3598210"/>
            <a:ext cx="630395" cy="452174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Model A3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23C9214E-41E6-483C-83F9-B0533DA2F417}"/>
              </a:ext>
            </a:extLst>
          </p:cNvPr>
          <p:cNvSpPr/>
          <p:nvPr/>
        </p:nvSpPr>
        <p:spPr>
          <a:xfrm rot="10800000">
            <a:off x="2316428" y="5191769"/>
            <a:ext cx="4740244" cy="205085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C7E3E08-9658-4D0B-9E1D-AE9F0FE8B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68" t="31865" r="28547" b="24351"/>
          <a:stretch/>
        </p:blipFill>
        <p:spPr>
          <a:xfrm>
            <a:off x="618517" y="4400631"/>
            <a:ext cx="1679164" cy="1239620"/>
          </a:xfrm>
          <a:prstGeom prst="rect">
            <a:avLst/>
          </a:prstGeom>
        </p:spPr>
      </p:pic>
      <p:sp>
        <p:nvSpPr>
          <p:cNvPr id="53" name="Arrow: Curved Left 52">
            <a:extLst>
              <a:ext uri="{FF2B5EF4-FFF2-40B4-BE49-F238E27FC236}">
                <a16:creationId xmlns:a16="http://schemas.microsoft.com/office/drawing/2014/main" id="{55F96157-5D2A-4681-8536-E77C241DFD54}"/>
              </a:ext>
            </a:extLst>
          </p:cNvPr>
          <p:cNvSpPr/>
          <p:nvPr/>
        </p:nvSpPr>
        <p:spPr>
          <a:xfrm rot="15121808">
            <a:off x="3639078" y="1619761"/>
            <a:ext cx="541884" cy="3535166"/>
          </a:xfrm>
          <a:prstGeom prst="curvedLef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7C96450-4673-4070-93BF-74465019AE32}"/>
              </a:ext>
            </a:extLst>
          </p:cNvPr>
          <p:cNvSpPr txBox="1"/>
          <p:nvPr/>
        </p:nvSpPr>
        <p:spPr>
          <a:xfrm>
            <a:off x="3187669" y="3206242"/>
            <a:ext cx="707245" cy="230832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900" dirty="0"/>
              <a:t>Repeat 10x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6833DFA-7AA1-4038-A693-80501F31A033}"/>
              </a:ext>
            </a:extLst>
          </p:cNvPr>
          <p:cNvSpPr txBox="1"/>
          <p:nvPr/>
        </p:nvSpPr>
        <p:spPr>
          <a:xfrm>
            <a:off x="2348609" y="4368179"/>
            <a:ext cx="2143947" cy="600164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3) each 1</a:t>
            </a:r>
            <a:r>
              <a:rPr lang="en-US" sz="1100" baseline="30000" dirty="0"/>
              <a:t>st</a:t>
            </a:r>
            <a:r>
              <a:rPr lang="en-US" sz="1100" dirty="0"/>
              <a:t>-level model forms a prediction for the excluded test set</a:t>
            </a:r>
          </a:p>
        </p:txBody>
      </p:sp>
    </p:spTree>
    <p:extLst>
      <p:ext uri="{BB962C8B-B14F-4D97-AF65-F5344CB8AC3E}">
        <p14:creationId xmlns:p14="http://schemas.microsoft.com/office/powerpoint/2010/main" val="63785903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FST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FDEF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FLSHAS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Chapter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Cover">
  <a:themeElements>
    <a:clrScheme name="Personnalisée 14">
      <a:dk1>
        <a:srgbClr val="FFFFFF"/>
      </a:dk1>
      <a:lt1>
        <a:sysClr val="window" lastClr="FFFFFF"/>
      </a:lt1>
      <a:dk2>
        <a:srgbClr val="FFFEFF"/>
      </a:dk2>
      <a:lt2>
        <a:srgbClr val="FFFFFF"/>
      </a:lt2>
      <a:accent1>
        <a:srgbClr val="FF140B"/>
      </a:accent1>
      <a:accent2>
        <a:srgbClr val="00AAFF"/>
      </a:accent2>
      <a:accent3>
        <a:srgbClr val="FAB600"/>
      </a:accent3>
      <a:accent4>
        <a:srgbClr val="70A739"/>
      </a:accent4>
      <a:accent5>
        <a:srgbClr val="68585A"/>
      </a:accent5>
      <a:accent6>
        <a:srgbClr val="CCCCCC"/>
      </a:accent6>
      <a:hlink>
        <a:srgbClr val="FFFFFF"/>
      </a:hlink>
      <a:folHlink>
        <a:srgbClr val="FFFFFF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/>
      <a:lstStyle>
        <a:defPPr>
          <a:defRPr dirty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StartDate xmlns="http://schemas.microsoft.com/sharepoint/v3" xsi:nil="true"/>
    <PublishingExpirationDate xmlns="http://schemas.microsoft.com/sharepoint/v3" xsi:nil="true"/>
    <TaxCatchAll xmlns="a6c533f7-61db-40a9-92cc-7bf39d0de398"/>
    <o606121503634f60aadbd34f286ff3d9 xmlns="a6c533f7-61db-40a9-92cc-7bf39d0de398">
      <Terms xmlns="http://schemas.microsoft.com/office/infopath/2007/PartnerControls"/>
    </o606121503634f60aadbd34f286ff3d9>
    <a60e8a9bb7a5498084be0308f3b51622 xmlns="a6c533f7-61db-40a9-92cc-7bf39d0de398">
      <Terms xmlns="http://schemas.microsoft.com/office/infopath/2007/PartnerControls"/>
    </a60e8a9bb7a5498084be0308f3b51622>
    <wic_System_Copyright xmlns="http://schemas.microsoft.com/sharepoint/v3/fields" xsi:nil="true"/>
    <ImageCreateDate xmlns="559BFC5D-DDA9-4BB3-932C-AE207DEE608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B28E44565E5DAF4A9C5BFDEF38C8E95F" ma:contentTypeVersion="2" ma:contentTypeDescription="Upload an image." ma:contentTypeScope="" ma:versionID="7861207c62e8cee0342f90cb4ae422e2">
  <xsd:schema xmlns:xsd="http://www.w3.org/2001/XMLSchema" xmlns:xs="http://www.w3.org/2001/XMLSchema" xmlns:p="http://schemas.microsoft.com/office/2006/metadata/properties" xmlns:ns1="http://schemas.microsoft.com/sharepoint/v3" xmlns:ns2="559BFC5D-DDA9-4BB3-932C-AE207DEE608B" xmlns:ns3="http://schemas.microsoft.com/sharepoint/v3/fields" xmlns:ns4="a6c533f7-61db-40a9-92cc-7bf39d0de398" targetNamespace="http://schemas.microsoft.com/office/2006/metadata/properties" ma:root="true" ma:fieldsID="30f258388e591d35b795017a393f47e5" ns1:_="" ns2:_="" ns3:_="" ns4:_="">
    <xsd:import namespace="http://schemas.microsoft.com/sharepoint/v3"/>
    <xsd:import namespace="559BFC5D-DDA9-4BB3-932C-AE207DEE608B"/>
    <xsd:import namespace="http://schemas.microsoft.com/sharepoint/v3/fields"/>
    <xsd:import namespace="a6c533f7-61db-40a9-92cc-7bf39d0de398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  <xsd:element ref="ns4:o606121503634f60aadbd34f286ff3d9" minOccurs="0"/>
                <xsd:element ref="ns4:TaxCatchAll" minOccurs="0"/>
                <xsd:element ref="ns4:TaxCatchAllLabel" minOccurs="0"/>
                <xsd:element ref="ns4:a60e8a9bb7a5498084be0308f3b51622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9BFC5D-DDA9-4BB3-932C-AE207DEE608B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c533f7-61db-40a9-92cc-7bf39d0de398" elementFormDefault="qualified">
    <xsd:import namespace="http://schemas.microsoft.com/office/2006/documentManagement/types"/>
    <xsd:import namespace="http://schemas.microsoft.com/office/infopath/2007/PartnerControls"/>
    <xsd:element name="o606121503634f60aadbd34f286ff3d9" ma:index="29" nillable="true" ma:taxonomy="true" ma:internalName="o606121503634f60aadbd34f286ff3d9" ma:taxonomyFieldName="Document_x0020_Category" ma:displayName="Document Category" ma:default="" ma:fieldId="{86061215-0363-4f60-aadb-d34f286ff3d9}" ma:taxonomyMulti="true" ma:sspId="ceefa7fb-4336-4fa1-9d81-8bd6ad6a0761" ma:termSetId="8467628b-cc19-41c8-84de-1e197b3524f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30" nillable="true" ma:displayName="Taxonomy Catch All Column" ma:hidden="true" ma:list="{88da9af2-fc06-457f-9f9b-54ea4b8c2f8e}" ma:internalName="TaxCatchAll" ma:showField="CatchAllData" ma:web="a6c533f7-61db-40a9-92cc-7bf39d0de3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31" nillable="true" ma:displayName="Taxonomy Catch All Column1" ma:hidden="true" ma:list="{88da9af2-fc06-457f-9f9b-54ea4b8c2f8e}" ma:internalName="TaxCatchAllLabel" ma:readOnly="true" ma:showField="CatchAllDataLabel" ma:web="a6c533f7-61db-40a9-92cc-7bf39d0de3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60e8a9bb7a5498084be0308f3b51622" ma:index="33" nillable="true" ma:taxonomy="true" ma:internalName="a60e8a9bb7a5498084be0308f3b51622" ma:taxonomyFieldName="The_x0020_University" ma:displayName="The University" ma:default="" ma:fieldId="{a60e8a9b-b7a5-4980-84be-0308f3b51622}" ma:taxonomyMulti="true" ma:sspId="ceefa7fb-4336-4fa1-9d81-8bd6ad6a0761" ma:termSetId="d027352d-354c-4edb-9a10-0a26093ac2d3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14061AB-008C-4B13-A51D-B0B618334E1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a6c533f7-61db-40a9-92cc-7bf39d0de398"/>
    <ds:schemaRef ds:uri="http://schemas.microsoft.com/sharepoint/v3/fields"/>
    <ds:schemaRef ds:uri="559BFC5D-DDA9-4BB3-932C-AE207DEE608B"/>
  </ds:schemaRefs>
</ds:datastoreItem>
</file>

<file path=customXml/itemProps2.xml><?xml version="1.0" encoding="utf-8"?>
<ds:datastoreItem xmlns:ds="http://schemas.openxmlformats.org/officeDocument/2006/customXml" ds:itemID="{60F0DE80-C51C-481B-866E-32DFA1F8BC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59BFC5D-DDA9-4BB3-932C-AE207DEE608B"/>
    <ds:schemaRef ds:uri="http://schemas.microsoft.com/sharepoint/v3/fields"/>
    <ds:schemaRef ds:uri="a6c533f7-61db-40a9-92cc-7bf39d0de3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A17246-69DF-4258-81C7-4881F90A003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20856</TotalTime>
  <Words>1005</Words>
  <Application>Microsoft Office PowerPoint</Application>
  <PresentationFormat>On-screen Show (4:3)</PresentationFormat>
  <Paragraphs>228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Gill Sans Light</vt:lpstr>
      <vt:lpstr>Symbol</vt:lpstr>
      <vt:lpstr>Wingdings</vt:lpstr>
      <vt:lpstr>Cover</vt:lpstr>
      <vt:lpstr>FSTC</vt:lpstr>
      <vt:lpstr>FDEF</vt:lpstr>
      <vt:lpstr>FLSHASE</vt:lpstr>
      <vt:lpstr>Chapter page</vt:lpstr>
      <vt:lpstr>1_Cover</vt:lpstr>
      <vt:lpstr>PowerPoint Presentation</vt:lpstr>
      <vt:lpstr>Patient responses to chemotherapies are highly variable</vt:lpstr>
      <vt:lpstr>CCLE dataset: a large-scale screening effort provides multi-omic data</vt:lpstr>
      <vt:lpstr>CCLE dataset: Activity Area as a proxy for cell line sensitivity</vt:lpstr>
      <vt:lpstr>Pipeline : Ensemble of omic-specific models and their predictions</vt:lpstr>
      <vt:lpstr>Pipeline : Ensemble of omic-specific models and their predictions</vt:lpstr>
      <vt:lpstr>Pipeline : Ensemble of omic-specific models and their predictions</vt:lpstr>
      <vt:lpstr>Validation procedure: nested cross-validation generates predictions for every sample while avoiding data leakage</vt:lpstr>
      <vt:lpstr>Validation procedure: nested cross-validation generates predictions for every sample while avoiding data leakage</vt:lpstr>
      <vt:lpstr>Validation procedure: nested cross-validation generates predictions for every sample while avoiding data leakage</vt:lpstr>
      <vt:lpstr>Mixed performance across 23 metaclassifiers</vt:lpstr>
      <vt:lpstr>Mixed performance across 23 metaclassifiers</vt:lpstr>
      <vt:lpstr>Mixed performance across 23 metaclassifiers</vt:lpstr>
      <vt:lpstr>Accuracy varies across cell type and drugs</vt:lpstr>
      <vt:lpstr>Model analysis points to specific markers of sensitivity 1: Selumetinib (MEK inhibitor), Genomics</vt:lpstr>
      <vt:lpstr>Model analysis points to specific markers of sensitivity 1: Selumetinib (MEK inhibitor), Olfactive Receptors?</vt:lpstr>
      <vt:lpstr>Model analysis points to specific markers of sensitivity 1: Selumetinib (MEK inhibitor), Transcriptomics</vt:lpstr>
      <vt:lpstr>Model analysis points to specific markers of sensitivity 1: Selumetinib (MEK inhibitor), Proteomics</vt:lpstr>
      <vt:lpstr>Model analysis points to specific markers of sensitivity 1: Selumetinib (MEK inhibitor), miRNAs</vt:lpstr>
      <vt:lpstr>Model analysis points to specific markers of sensitivity 1: Selumetinib (MEK inhibitor), Pathway Activity</vt:lpstr>
      <vt:lpstr>Model analysis points to specific markers of sensitivity 2: Irinotecan (Topoisomerase I inhibitor)</vt:lpstr>
      <vt:lpstr>What if we had only transcriptomics?</vt:lpstr>
      <vt:lpstr>Conclusions and perspectives</vt:lpstr>
      <vt:lpstr>PowerPoint Presentation</vt:lpstr>
      <vt:lpstr>Conclusions and perspectives</vt:lpstr>
    </vt:vector>
  </TitlesOfParts>
  <Company>uni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UL_PP_Template_2019_Faculties_Centres_final (2)</dc:title>
  <dc:creator>Daniele Stoffel</dc:creator>
  <cp:keywords/>
  <dc:description/>
  <cp:lastModifiedBy>Sébastien DE LANDTSHEER</cp:lastModifiedBy>
  <cp:revision>962</cp:revision>
  <cp:lastPrinted>2015-10-21T08:58:49Z</cp:lastPrinted>
  <dcterms:created xsi:type="dcterms:W3CDTF">2017-03-13T11:22:12Z</dcterms:created>
  <dcterms:modified xsi:type="dcterms:W3CDTF">2022-10-18T07:52:55Z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ategory">
    <vt:lpwstr/>
  </property>
  <property fmtid="{D5CDD505-2E9C-101B-9397-08002B2CF9AE}" pid="3" name="ContentTypeId">
    <vt:lpwstr>0x0101009148F5A04DDD49CBA7127AADA5FB792B00AADE34325A8B49CDA8BB4DB53328F21400B28E44565E5DAF4A9C5BFDEF38C8E95F</vt:lpwstr>
  </property>
  <property fmtid="{D5CDD505-2E9C-101B-9397-08002B2CF9AE}" pid="4" name="The University">
    <vt:lpwstr/>
  </property>
</Properties>
</file>